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129" autoAdjust="0"/>
  </p:normalViewPr>
  <p:slideViewPr>
    <p:cSldViewPr snapToGrid="0">
      <p:cViewPr varScale="1">
        <p:scale>
          <a:sx n="66" d="100"/>
          <a:sy n="66" d="100"/>
        </p:scale>
        <p:origin x="1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794C-A68E-4970-B8E2-D68E261D54A3}" type="datetimeFigureOut">
              <a:rPr lang="it-IT" smtClean="0"/>
              <a:t>08/01/2015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689A-29FA-408E-BE90-18051EBB39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4336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794C-A68E-4970-B8E2-D68E261D54A3}" type="datetimeFigureOut">
              <a:rPr lang="it-IT" smtClean="0"/>
              <a:t>08/01/2015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689A-29FA-408E-BE90-18051EBB39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7479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794C-A68E-4970-B8E2-D68E261D54A3}" type="datetimeFigureOut">
              <a:rPr lang="it-IT" smtClean="0"/>
              <a:t>08/01/2015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689A-29FA-408E-BE90-18051EBB39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6126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794C-A68E-4970-B8E2-D68E261D54A3}" type="datetimeFigureOut">
              <a:rPr lang="it-IT" smtClean="0"/>
              <a:t>08/01/2015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689A-29FA-408E-BE90-18051EBB39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8703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794C-A68E-4970-B8E2-D68E261D54A3}" type="datetimeFigureOut">
              <a:rPr lang="it-IT" smtClean="0"/>
              <a:t>08/01/2015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689A-29FA-408E-BE90-18051EBB39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462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794C-A68E-4970-B8E2-D68E261D54A3}" type="datetimeFigureOut">
              <a:rPr lang="it-IT" smtClean="0"/>
              <a:t>08/01/2015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689A-29FA-408E-BE90-18051EBB39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1640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794C-A68E-4970-B8E2-D68E261D54A3}" type="datetimeFigureOut">
              <a:rPr lang="it-IT" smtClean="0"/>
              <a:t>08/01/2015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689A-29FA-408E-BE90-18051EBB39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4255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794C-A68E-4970-B8E2-D68E261D54A3}" type="datetimeFigureOut">
              <a:rPr lang="it-IT" smtClean="0"/>
              <a:t>08/01/2015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689A-29FA-408E-BE90-18051EBB39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0839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794C-A68E-4970-B8E2-D68E261D54A3}" type="datetimeFigureOut">
              <a:rPr lang="it-IT" smtClean="0"/>
              <a:t>08/01/2015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689A-29FA-408E-BE90-18051EBB39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4600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794C-A68E-4970-B8E2-D68E261D54A3}" type="datetimeFigureOut">
              <a:rPr lang="it-IT" smtClean="0"/>
              <a:t>08/01/2015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689A-29FA-408E-BE90-18051EBB39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8248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794C-A68E-4970-B8E2-D68E261D54A3}" type="datetimeFigureOut">
              <a:rPr lang="it-IT" smtClean="0"/>
              <a:t>08/01/2015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689A-29FA-408E-BE90-18051EBB39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8911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6794C-A68E-4970-B8E2-D68E261D54A3}" type="datetimeFigureOut">
              <a:rPr lang="it-IT" smtClean="0"/>
              <a:t>08/01/2015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1689A-29FA-408E-BE90-18051EBB39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4624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lobochannel.com/2014/06/16/bill-gates-finanzia-super-banane-geneticamente-modificate-per-combattere-malnutrizione-perplessita-non-mancano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jeproll.com/platanos-ecuatorianos.php" TargetMode="External"/><Relationship Id="rId5" Type="http://schemas.openxmlformats.org/officeDocument/2006/relationships/hyperlink" Target="http://www.bananalink.org.uk/es/content/por-qu%C3%A9-son-importantes-los-pl%C3%A1tanos" TargetMode="External"/><Relationship Id="rId4" Type="http://schemas.openxmlformats.org/officeDocument/2006/relationships/hyperlink" Target="https://chimpanauta.wordpress.com/2014/02/14/platanos-geneticamente-modificados/7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89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59913" y="2559370"/>
            <a:ext cx="707219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6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EL BOOM BANANERO</a:t>
            </a:r>
            <a:endParaRPr lang="it-IT" sz="6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C0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3" name="PLATANOO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56343" y="598351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346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613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2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s-ES" u="sng" dirty="0" smtClean="0">
                <a:hlinkClick r:id="rId3"/>
              </a:rPr>
              <a:t>-http</a:t>
            </a:r>
            <a:r>
              <a:rPr lang="es-ES" u="sng" dirty="0">
                <a:hlinkClick r:id="rId3"/>
              </a:rPr>
              <a:t>://www.globochannel.com/2014/06/16/bill-gates-finanzia-super-banane-geneticamente-modificate-per-combattere-malnutrizione-perplessita-non-mancano/</a:t>
            </a:r>
            <a:endParaRPr lang="it-IT" dirty="0"/>
          </a:p>
          <a:p>
            <a:pPr marL="0" lvl="0" indent="0">
              <a:buNone/>
            </a:pPr>
            <a:r>
              <a:rPr lang="es-ES" u="sng" dirty="0" smtClean="0">
                <a:hlinkClick r:id="rId4"/>
              </a:rPr>
              <a:t>-https</a:t>
            </a:r>
            <a:r>
              <a:rPr lang="es-ES" u="sng" dirty="0">
                <a:hlinkClick r:id="rId4"/>
              </a:rPr>
              <a:t>://chimpanauta.wordpress.com/2014/02/14/platanos-geneticamente-modificados/7</a:t>
            </a:r>
            <a:endParaRPr lang="it-IT" dirty="0"/>
          </a:p>
          <a:p>
            <a:pPr marL="0" lvl="0" indent="0">
              <a:buNone/>
            </a:pPr>
            <a:r>
              <a:rPr lang="es-ES" u="sng" dirty="0" smtClean="0">
                <a:hlinkClick r:id="rId5"/>
              </a:rPr>
              <a:t>-http</a:t>
            </a:r>
            <a:r>
              <a:rPr lang="es-ES" u="sng" dirty="0">
                <a:hlinkClick r:id="rId5"/>
              </a:rPr>
              <a:t>://www.bananalink.org.uk/es/content/por-qu%C3%A9-son-importantes-los-pl%C3%A1tanos</a:t>
            </a:r>
            <a:endParaRPr lang="it-IT" dirty="0"/>
          </a:p>
          <a:p>
            <a:pPr marL="0" lvl="0" indent="0">
              <a:buNone/>
            </a:pPr>
            <a:r>
              <a:rPr lang="es-ES" u="sng" dirty="0" smtClean="0">
                <a:hlinkClick r:id="rId6"/>
              </a:rPr>
              <a:t>-http</a:t>
            </a:r>
            <a:r>
              <a:rPr lang="es-ES" u="sng" dirty="0">
                <a:hlinkClick r:id="rId6"/>
              </a:rPr>
              <a:t>://</a:t>
            </a:r>
            <a:r>
              <a:rPr lang="es-ES" u="sng" dirty="0" smtClean="0">
                <a:hlinkClick r:id="rId6"/>
              </a:rPr>
              <a:t>www.jeproll.com/platanos-ecuatorianos.php</a:t>
            </a:r>
            <a:endParaRPr lang="es-ES" u="sng" dirty="0" smtClean="0"/>
          </a:p>
          <a:p>
            <a:pPr marL="0" lvl="0" indent="0">
              <a:buNone/>
            </a:pPr>
            <a:r>
              <a:rPr lang="es-ES" u="sng" dirty="0" smtClean="0">
                <a:solidFill>
                  <a:srgbClr val="0070C0"/>
                </a:solidFill>
              </a:rPr>
              <a:t>- Google </a:t>
            </a:r>
            <a:r>
              <a:rPr lang="es-ES" u="sng" dirty="0" err="1" smtClean="0">
                <a:solidFill>
                  <a:srgbClr val="0070C0"/>
                </a:solidFill>
              </a:rPr>
              <a:t>immagini</a:t>
            </a:r>
            <a:endParaRPr lang="it-IT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4700650" y="290286"/>
            <a:ext cx="27907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Fuentes: </a:t>
            </a:r>
            <a:endParaRPr lang="es-E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24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19027" y="2253701"/>
            <a:ext cx="9948472" cy="38502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dirty="0"/>
              <a:t>Los científicos han creado un plátano para combatir la deficiencia de vitamina A, lo que ayuda a salvar de la desnutrición.</a:t>
            </a:r>
            <a:endParaRPr lang="it-IT" dirty="0"/>
          </a:p>
          <a:p>
            <a:pPr marL="0" indent="0">
              <a:buNone/>
            </a:pPr>
            <a:r>
              <a:rPr lang="es-ES" dirty="0" smtClean="0"/>
              <a:t>El </a:t>
            </a:r>
            <a:r>
              <a:rPr lang="es-ES" dirty="0"/>
              <a:t>beta-caroteno, que pertenece al grupo de los carotenoides, es una grande molécula de hidrocarburos color naranja que se encuentra en alimentos como zanahorias, tomates, calabaza, pimientos, albaricoques, nísperos, y</a:t>
            </a:r>
            <a:r>
              <a:rPr lang="es-ES" dirty="0" smtClean="0"/>
              <a:t> </a:t>
            </a:r>
            <a:r>
              <a:rPr lang="es-ES" dirty="0"/>
              <a:t>también en muchos vegetales de hojas verdes oscuras como espinacas, nabos, brócoli y achicoria, en algunos alimentos de origen animal como la yema de huevo, la leche y los productos </a:t>
            </a:r>
            <a:r>
              <a:rPr lang="es-ES" dirty="0" smtClean="0"/>
              <a:t>lácteos y </a:t>
            </a:r>
            <a:r>
              <a:rPr lang="es-ES" dirty="0"/>
              <a:t>el hígado.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0531" y="5349860"/>
            <a:ext cx="1221469" cy="1508140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2963876" y="1037966"/>
            <a:ext cx="60587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El BETA – CAROTENO</a:t>
            </a:r>
            <a:endParaRPr lang="it-IT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019027" y="221658"/>
            <a:ext cx="5500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4000" b="1" dirty="0"/>
          </a:p>
        </p:txBody>
      </p:sp>
    </p:spTree>
    <p:extLst>
      <p:ext uri="{BB962C8B-B14F-4D97-AF65-F5344CB8AC3E}">
        <p14:creationId xmlns:p14="http://schemas.microsoft.com/office/powerpoint/2010/main" val="12268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560456" y="824138"/>
            <a:ext cx="5152572" cy="45606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>
                <a:latin typeface="Baskerville Old Face" panose="02020602080505020303" pitchFamily="18" charset="0"/>
              </a:rPr>
              <a:t>Para crear plátanos ricos de vitamina A, los investigadores </a:t>
            </a:r>
            <a:r>
              <a:rPr lang="es-ES" dirty="0" smtClean="0">
                <a:latin typeface="Baskerville Old Face" panose="02020602080505020303" pitchFamily="18" charset="0"/>
              </a:rPr>
              <a:t>inicialmente han </a:t>
            </a:r>
            <a:r>
              <a:rPr lang="es-ES" dirty="0">
                <a:latin typeface="Baskerville Old Face" panose="02020602080505020303" pitchFamily="18" charset="0"/>
              </a:rPr>
              <a:t>aislado genes de plantas que controlan la síntesis de beta-caroteno consiguiendo frutos llamados “plátanos especiales” que no son comestibles y han insertado el gen de los plátanos </a:t>
            </a:r>
            <a:r>
              <a:rPr lang="es-ES" dirty="0" smtClean="0">
                <a:latin typeface="Baskerville Old Face" panose="02020602080505020303" pitchFamily="18" charset="0"/>
              </a:rPr>
              <a:t>que </a:t>
            </a:r>
            <a:r>
              <a:rPr lang="es-ES" dirty="0">
                <a:latin typeface="Baskerville Old Face" panose="02020602080505020303" pitchFamily="18" charset="0"/>
              </a:rPr>
              <a:t>comemos todos los </a:t>
            </a:r>
            <a:r>
              <a:rPr lang="es-ES" dirty="0" smtClean="0">
                <a:latin typeface="Baskerville Old Face" panose="02020602080505020303" pitchFamily="18" charset="0"/>
              </a:rPr>
              <a:t>días</a:t>
            </a:r>
            <a:endParaRPr lang="it-IT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73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851400" cy="1325563"/>
          </a:xfrm>
        </p:spPr>
        <p:txBody>
          <a:bodyPr>
            <a:normAutofit/>
          </a:bodyPr>
          <a:lstStyle/>
          <a:p>
            <a:r>
              <a:rPr lang="es-ES" dirty="0"/>
              <a:t> </a:t>
            </a:r>
            <a:r>
              <a:rPr lang="it-IT" sz="2000" dirty="0"/>
              <a:t/>
            </a:r>
            <a:br>
              <a:rPr lang="it-IT" sz="2000" dirty="0"/>
            </a:b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30629" y="2344414"/>
            <a:ext cx="5660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 </a:t>
            </a:r>
            <a:endParaRPr lang="it-IT" dirty="0"/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175" y="53538"/>
            <a:ext cx="6019800" cy="6858000"/>
          </a:xfrm>
          <a:prstGeom prst="rect">
            <a:avLst/>
          </a:prstGeom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9600" y="-29025"/>
            <a:ext cx="5709007" cy="6858000"/>
          </a:xfrm>
          <a:prstGeom prst="rect">
            <a:avLst/>
          </a:prstGeom>
        </p:spPr>
      </p:pic>
      <p:sp>
        <p:nvSpPr>
          <p:cNvPr id="14" name="CasellaDiTesto 13"/>
          <p:cNvSpPr txBox="1"/>
          <p:nvPr/>
        </p:nvSpPr>
        <p:spPr>
          <a:xfrm>
            <a:off x="254000" y="-29025"/>
            <a:ext cx="7555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00B050"/>
                </a:solidFill>
              </a:rPr>
              <a:t>VENTAJAS </a:t>
            </a:r>
            <a:r>
              <a:rPr lang="es-ES" sz="3200" dirty="0" smtClean="0">
                <a:solidFill>
                  <a:srgbClr val="00B050"/>
                </a:solidFill>
              </a:rPr>
              <a:t>PARA </a:t>
            </a:r>
            <a:r>
              <a:rPr lang="es-ES" sz="3200" dirty="0">
                <a:solidFill>
                  <a:srgbClr val="00B050"/>
                </a:solidFill>
              </a:rPr>
              <a:t>EL CUERPO</a:t>
            </a:r>
            <a:endParaRPr lang="it-IT" sz="3200" dirty="0">
              <a:solidFill>
                <a:srgbClr val="00B050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6397171" y="-79047"/>
            <a:ext cx="5703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0000"/>
                </a:solidFill>
              </a:rPr>
              <a:t>DESVENTAJAS </a:t>
            </a:r>
            <a:r>
              <a:rPr lang="es-ES" sz="3200" dirty="0" smtClean="0">
                <a:solidFill>
                  <a:srgbClr val="FF0000"/>
                </a:solidFill>
              </a:rPr>
              <a:t>PARA </a:t>
            </a:r>
            <a:r>
              <a:rPr lang="es-ES" sz="3200" dirty="0">
                <a:solidFill>
                  <a:srgbClr val="FF0000"/>
                </a:solidFill>
              </a:rPr>
              <a:t>EL CUERPO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23586" y="820920"/>
            <a:ext cx="275902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 </a:t>
            </a:r>
            <a:endParaRPr lang="it-IT" sz="2000" dirty="0"/>
          </a:p>
          <a:p>
            <a:r>
              <a:rPr lang="es-ES" sz="2000" dirty="0"/>
              <a:t>- </a:t>
            </a:r>
            <a:r>
              <a:rPr lang="es-ES" sz="2000" dirty="0" smtClean="0"/>
              <a:t>Mejora la vista, protege </a:t>
            </a:r>
            <a:r>
              <a:rPr lang="es-ES" sz="2000" dirty="0"/>
              <a:t>y preserva sana la piel, pelo y </a:t>
            </a:r>
            <a:r>
              <a:rPr lang="es-ES" sz="2000" dirty="0" smtClean="0"/>
              <a:t>mucosas</a:t>
            </a:r>
            <a:endParaRPr lang="it-IT" sz="2000" dirty="0"/>
          </a:p>
          <a:p>
            <a:r>
              <a:rPr lang="es-ES" sz="2000" dirty="0"/>
              <a:t>- R</a:t>
            </a:r>
            <a:r>
              <a:rPr lang="es-ES" sz="2000" dirty="0" smtClean="0"/>
              <a:t>efuerza </a:t>
            </a:r>
            <a:r>
              <a:rPr lang="es-ES" sz="2000" dirty="0"/>
              <a:t>el cuerpo contra las infecciones pulmonares</a:t>
            </a:r>
            <a:endParaRPr lang="it-IT" sz="2000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8860617" y="867086"/>
            <a:ext cx="348808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- </a:t>
            </a:r>
            <a:r>
              <a:rPr lang="es-ES" dirty="0" smtClean="0"/>
              <a:t>La piel se pone amarillenta (</a:t>
            </a:r>
            <a:r>
              <a:rPr lang="es-ES" dirty="0" err="1" smtClean="0"/>
              <a:t>carotenodermia</a:t>
            </a:r>
            <a:r>
              <a:rPr lang="es-ES" dirty="0"/>
              <a:t>)</a:t>
            </a:r>
            <a:endParaRPr lang="it-IT" dirty="0"/>
          </a:p>
          <a:p>
            <a:r>
              <a:rPr lang="es-ES" dirty="0"/>
              <a:t>- Fumar cigarrillos aumenta la disociación del beta-caroteno y esto puede conducir a la proliferación celular en los fumadores y en consecuencia una mayor probabilidad de cáncer de pulmón</a:t>
            </a:r>
            <a:endParaRPr lang="it-IT" dirty="0"/>
          </a:p>
          <a:p>
            <a:r>
              <a:rPr lang="es-ES" dirty="0"/>
              <a:t>- Los fumadores pueden ser también expuestos a cáncer de la próstata, </a:t>
            </a:r>
            <a:r>
              <a:rPr lang="es-ES" dirty="0" smtClean="0"/>
              <a:t>hemorragias cerebrales </a:t>
            </a:r>
            <a:r>
              <a:rPr lang="es-ES" dirty="0"/>
              <a:t>y a</a:t>
            </a:r>
            <a:r>
              <a:rPr lang="es-ES" dirty="0" smtClean="0"/>
              <a:t> </a:t>
            </a:r>
            <a:r>
              <a:rPr lang="es-ES" dirty="0"/>
              <a:t>mortalidad cardiovascular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247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8000">
              <a:srgbClr val="FF0000"/>
            </a:gs>
            <a:gs pos="100000">
              <a:schemeClr val="bg2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83212" y="123978"/>
            <a:ext cx="10283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FFFF00"/>
                </a:solidFill>
              </a:rPr>
              <a:t>Historia de los plátanos genéticamente modificados </a:t>
            </a:r>
            <a:endParaRPr lang="es-ES" sz="3600" b="1" dirty="0">
              <a:solidFill>
                <a:srgbClr val="FFFF00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699" y="661030"/>
            <a:ext cx="1331301" cy="1917073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2321389" y="1054609"/>
            <a:ext cx="730113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</a:rPr>
              <a:t>En el 1836 </a:t>
            </a:r>
            <a:r>
              <a:rPr lang="es-ES" sz="2400" dirty="0" smtClean="0">
                <a:solidFill>
                  <a:schemeClr val="bg1"/>
                </a:solidFill>
              </a:rPr>
              <a:t>un hombre jamaicano Jean </a:t>
            </a:r>
            <a:r>
              <a:rPr lang="es-ES" sz="2400" dirty="0" err="1">
                <a:solidFill>
                  <a:schemeClr val="bg1"/>
                </a:solidFill>
              </a:rPr>
              <a:t>Francois</a:t>
            </a:r>
            <a:r>
              <a:rPr lang="es-ES" sz="2400" dirty="0">
                <a:solidFill>
                  <a:schemeClr val="bg1"/>
                </a:solidFill>
              </a:rPr>
              <a:t> </a:t>
            </a:r>
            <a:r>
              <a:rPr lang="es-ES" sz="2400" dirty="0" err="1" smtClean="0">
                <a:solidFill>
                  <a:schemeClr val="bg1"/>
                </a:solidFill>
              </a:rPr>
              <a:t>Poujot</a:t>
            </a:r>
            <a:r>
              <a:rPr lang="es-ES" sz="2400" dirty="0" smtClean="0">
                <a:solidFill>
                  <a:schemeClr val="bg1"/>
                </a:solidFill>
              </a:rPr>
              <a:t> descubrió </a:t>
            </a:r>
            <a:r>
              <a:rPr lang="es-ES" sz="2400" dirty="0">
                <a:solidFill>
                  <a:schemeClr val="bg1"/>
                </a:solidFill>
              </a:rPr>
              <a:t>un banano con frutas amarillas y no verdes como de costumbre. Después de </a:t>
            </a:r>
            <a:r>
              <a:rPr lang="es-ES" sz="2400" dirty="0" smtClean="0">
                <a:solidFill>
                  <a:schemeClr val="bg1"/>
                </a:solidFill>
              </a:rPr>
              <a:t>haberlas </a:t>
            </a:r>
            <a:r>
              <a:rPr lang="es-ES" sz="2400" dirty="0">
                <a:solidFill>
                  <a:schemeClr val="bg1"/>
                </a:solidFill>
              </a:rPr>
              <a:t>observado y de haber removido la cascara probó el fruto y se dio </a:t>
            </a:r>
            <a:r>
              <a:rPr lang="es-ES" sz="2400" dirty="0" smtClean="0">
                <a:solidFill>
                  <a:schemeClr val="bg1"/>
                </a:solidFill>
              </a:rPr>
              <a:t>cuenta de </a:t>
            </a:r>
            <a:r>
              <a:rPr lang="es-ES" sz="2400" dirty="0">
                <a:solidFill>
                  <a:schemeClr val="bg1"/>
                </a:solidFill>
              </a:rPr>
              <a:t>que tenía un sabor dulce; mucho mejor que los otros en su plantación. </a:t>
            </a:r>
            <a:r>
              <a:rPr lang="es-ES" sz="2400" dirty="0" smtClean="0">
                <a:solidFill>
                  <a:schemeClr val="bg1"/>
                </a:solidFill>
              </a:rPr>
              <a:t>Desde entonces </a:t>
            </a:r>
            <a:r>
              <a:rPr lang="es-ES" sz="2400" dirty="0">
                <a:solidFill>
                  <a:schemeClr val="bg1"/>
                </a:solidFill>
              </a:rPr>
              <a:t>comenzó a difundir la especie y a distribuir los </a:t>
            </a:r>
            <a:r>
              <a:rPr lang="es-ES" sz="2400" dirty="0" smtClean="0">
                <a:solidFill>
                  <a:schemeClr val="bg1"/>
                </a:solidFill>
              </a:rPr>
              <a:t>frutos sin semillas y de sabor dulce</a:t>
            </a:r>
            <a:r>
              <a:rPr lang="es-ES" sz="2200" dirty="0" smtClean="0"/>
              <a:t>. </a:t>
            </a:r>
            <a:endParaRPr lang="it-IT" sz="2200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447" y="4146276"/>
            <a:ext cx="4677506" cy="2711724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953" y="4152313"/>
            <a:ext cx="4663440" cy="270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26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9000"/>
            <a:lum/>
          </a:blip>
          <a:srcRect/>
          <a:stretch>
            <a:fillRect t="-8000" b="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551543" y="867731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b="1" dirty="0"/>
              <a:t>¿Por qué son importantes los plátanos?</a:t>
            </a:r>
            <a:endParaRPr lang="it-IT" sz="54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711200" y="2394857"/>
            <a:ext cx="656045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/>
              <a:t>Una parte importante de los ingresos de exportación para muchos países de América Latina son los plátanos. </a:t>
            </a:r>
            <a:endParaRPr lang="it-IT" sz="3200" b="1" dirty="0"/>
          </a:p>
          <a:p>
            <a:r>
              <a:rPr lang="es-ES" sz="3200" b="1" dirty="0"/>
              <a:t>Este fruto representa una fuente de </a:t>
            </a:r>
            <a:r>
              <a:rPr lang="es-ES" sz="3200" b="1" dirty="0" smtClean="0"/>
              <a:t>nutrición </a:t>
            </a:r>
            <a:r>
              <a:rPr lang="es-ES" sz="3200" b="1" dirty="0"/>
              <a:t>para más de 400 millones de personas en los países productores. </a:t>
            </a: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val="151036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452130" y="1799772"/>
            <a:ext cx="5515429" cy="3860800"/>
          </a:xfrm>
          <a:solidFill>
            <a:schemeClr val="accent4"/>
          </a:solidFill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3600" dirty="0"/>
              <a:t>Hoy en día los plátanos son un símbolo del creciente poder de los supermercados en las cadenas mundiales de suministro y de la multitudes de injusticias presentes en el comercio internacional</a:t>
            </a:r>
            <a:endParaRPr lang="it-IT" sz="3600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4132320" y="304800"/>
            <a:ext cx="41550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6600">
                  <a:solidFill>
                    <a:srgbClr val="FFFF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DESVENTAJAS</a:t>
            </a:r>
            <a:endParaRPr lang="it-IT" sz="5400" b="1" cap="none" spc="0" dirty="0">
              <a:ln w="6600">
                <a:solidFill>
                  <a:srgbClr val="FFFF00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784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8000">
              <a:srgbClr val="FF0000"/>
            </a:gs>
            <a:gs pos="100000">
              <a:schemeClr val="bg2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2"/>
          <p:cNvSpPr>
            <a:spLocks noGrp="1"/>
          </p:cNvSpPr>
          <p:nvPr>
            <p:ph idx="1"/>
          </p:nvPr>
        </p:nvSpPr>
        <p:spPr>
          <a:xfrm>
            <a:off x="532150" y="1788750"/>
            <a:ext cx="4631961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dirty="0">
                <a:solidFill>
                  <a:schemeClr val="bg1"/>
                </a:solidFill>
              </a:rPr>
              <a:t>En Ecuador se produce una gran </a:t>
            </a:r>
            <a:r>
              <a:rPr lang="es-ES" dirty="0" smtClean="0">
                <a:solidFill>
                  <a:schemeClr val="bg1"/>
                </a:solidFill>
              </a:rPr>
              <a:t>cantidad </a:t>
            </a:r>
            <a:r>
              <a:rPr lang="es-ES" dirty="0">
                <a:solidFill>
                  <a:schemeClr val="bg1"/>
                </a:solidFill>
              </a:rPr>
              <a:t>de plátanos. De hecho, la producción de este fruto es más o menos </a:t>
            </a:r>
            <a:r>
              <a:rPr lang="es-ES" dirty="0" smtClean="0">
                <a:solidFill>
                  <a:schemeClr val="bg1"/>
                </a:solidFill>
              </a:rPr>
              <a:t>del </a:t>
            </a:r>
            <a:r>
              <a:rPr lang="es-ES" dirty="0">
                <a:solidFill>
                  <a:schemeClr val="bg1"/>
                </a:solidFill>
              </a:rPr>
              <a:t>10 % a nivel mundial, aunque su territorio y su población no sean tan </a:t>
            </a:r>
            <a:r>
              <a:rPr lang="es-ES" dirty="0" smtClean="0">
                <a:solidFill>
                  <a:schemeClr val="bg1"/>
                </a:solidFill>
              </a:rPr>
              <a:t>grandes.</a:t>
            </a:r>
            <a:endParaRPr lang="it-IT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ES" dirty="0" smtClean="0">
                <a:solidFill>
                  <a:schemeClr val="bg1"/>
                </a:solidFill>
              </a:rPr>
              <a:t>Anualmente </a:t>
            </a:r>
            <a:r>
              <a:rPr lang="es-ES" dirty="0">
                <a:solidFill>
                  <a:schemeClr val="bg1"/>
                </a:solidFill>
              </a:rPr>
              <a:t>en Ecuador se cultivan </a:t>
            </a:r>
            <a:r>
              <a:rPr lang="es-ES" dirty="0" smtClean="0">
                <a:solidFill>
                  <a:schemeClr val="bg1"/>
                </a:solidFill>
              </a:rPr>
              <a:t>unas de </a:t>
            </a:r>
            <a:r>
              <a:rPr lang="es-ES" dirty="0">
                <a:solidFill>
                  <a:schemeClr val="bg1"/>
                </a:solidFill>
              </a:rPr>
              <a:t>6 millones de toneladas de plátanos, la mayor parte de las cuales para </a:t>
            </a:r>
            <a:r>
              <a:rPr lang="es-ES" dirty="0" smtClean="0">
                <a:solidFill>
                  <a:schemeClr val="bg1"/>
                </a:solidFill>
              </a:rPr>
              <a:t>la exportación</a:t>
            </a:r>
            <a:r>
              <a:rPr lang="es-ES" dirty="0">
                <a:solidFill>
                  <a:schemeClr val="bg1"/>
                </a:solidFill>
              </a:rPr>
              <a:t>. Por eso Ecuador es el primer exportador a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dirty="0">
                <a:solidFill>
                  <a:schemeClr val="bg1"/>
                </a:solidFill>
              </a:rPr>
              <a:t>la Unión Europea y también </a:t>
            </a:r>
            <a:r>
              <a:rPr lang="es-ES" dirty="0" smtClean="0">
                <a:solidFill>
                  <a:schemeClr val="bg1"/>
                </a:solidFill>
              </a:rPr>
              <a:t>al mundo</a:t>
            </a:r>
            <a:r>
              <a:rPr lang="es-ES" dirty="0">
                <a:solidFill>
                  <a:schemeClr val="bg1"/>
                </a:solidFill>
              </a:rPr>
              <a:t>. </a:t>
            </a:r>
            <a:endParaRPr lang="it-IT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138416" y="0"/>
            <a:ext cx="59510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dirty="0">
                <a:solidFill>
                  <a:srgbClr val="FFFF00"/>
                </a:solidFill>
              </a:rPr>
              <a:t>Plátanos de Ecuador </a:t>
            </a:r>
            <a:endParaRPr lang="it-IT" sz="4800" dirty="0">
              <a:solidFill>
                <a:srgbClr val="FFFF00"/>
              </a:solidFill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479" y="1070838"/>
            <a:ext cx="6825521" cy="578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03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8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1405744" y="414394"/>
            <a:ext cx="1130559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i="1" cap="none" spc="0" dirty="0" smtClean="0">
                <a:ln w="0"/>
                <a:solidFill>
                  <a:srgbClr val="FFC000"/>
                </a:solidFill>
              </a:rPr>
              <a:t>Las ventajas </a:t>
            </a:r>
            <a:r>
              <a:rPr lang="es-ES" sz="4000" b="1" i="1" cap="none" spc="0" dirty="0">
                <a:ln w="0"/>
                <a:solidFill>
                  <a:srgbClr val="FFC000"/>
                </a:solidFill>
              </a:rPr>
              <a:t>de Ecuador en el cultivo de plátanos </a:t>
            </a:r>
            <a:endParaRPr lang="it-IT" sz="4000" b="1" i="1" cap="none" spc="0" dirty="0">
              <a:ln w="0"/>
              <a:solidFill>
                <a:srgbClr val="FFC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993692" y="1633928"/>
            <a:ext cx="8364511" cy="425720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s-ES" sz="2400" dirty="0"/>
              <a:t>En Ecuador el cultivo de plátanos y otras frutas exóticas para las naciones del </a:t>
            </a:r>
            <a:r>
              <a:rPr lang="es-ES" sz="2400" dirty="0" smtClean="0"/>
              <a:t>Norte </a:t>
            </a:r>
            <a:r>
              <a:rPr lang="es-ES" sz="2400" dirty="0"/>
              <a:t>es muy beneficioso. De hecho, en el mismo </a:t>
            </a:r>
            <a:r>
              <a:rPr lang="es-ES" sz="2400" dirty="0" smtClean="0"/>
              <a:t>Ecuador</a:t>
            </a:r>
            <a:r>
              <a:rPr lang="es-ES" sz="2400" dirty="0"/>
              <a:t>, se mantiene el volumen de producción constante durante todo el año. Eso es posible también gracias a la humedad y a las óptimas posibilidades de riego. No es un caso que muchas personas afirmen que Ecuador exporta los plátanos más sabrosos de todo el mundo.</a:t>
            </a:r>
            <a:endParaRPr lang="it-IT" sz="2400" dirty="0"/>
          </a:p>
          <a:p>
            <a:r>
              <a:rPr lang="es-ES" sz="2400" dirty="0"/>
              <a:t>Otra de las ventajas competitivas del país </a:t>
            </a:r>
            <a:r>
              <a:rPr lang="es-ES" sz="2400" dirty="0" smtClean="0"/>
              <a:t>son </a:t>
            </a:r>
            <a:r>
              <a:rPr lang="es-ES" sz="2400" dirty="0"/>
              <a:t>las cortas distancias y los buenos caminos entre las plantaciones y los puertos de Ecuador. De hecho, el tiempo transcurrido desde la recogida hasta el envío de la fruta vía marítima es </a:t>
            </a:r>
            <a:r>
              <a:rPr lang="es-ES" sz="2400" dirty="0" smtClean="0"/>
              <a:t>mínimo</a:t>
            </a:r>
            <a:endParaRPr lang="it-IT" sz="2400" dirty="0"/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119" y="255505"/>
            <a:ext cx="1619250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33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</TotalTime>
  <Words>607</Words>
  <Application>Microsoft Office PowerPoint</Application>
  <PresentationFormat>Widescreen</PresentationFormat>
  <Paragraphs>34</Paragraphs>
  <Slides>10</Slides>
  <Notes>0</Notes>
  <HiddenSlides>0</HiddenSlides>
  <MMClips>1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Baskerville Old Face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 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dario merlo</dc:creator>
  <cp:lastModifiedBy>dario merlo</cp:lastModifiedBy>
  <cp:revision>52</cp:revision>
  <dcterms:created xsi:type="dcterms:W3CDTF">2014-12-15T13:12:55Z</dcterms:created>
  <dcterms:modified xsi:type="dcterms:W3CDTF">2015-01-08T20:19:26Z</dcterms:modified>
</cp:coreProperties>
</file>