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263" r:id="rId5"/>
    <p:sldId id="264" r:id="rId6"/>
    <p:sldId id="268" r:id="rId7"/>
    <p:sldId id="265" r:id="rId8"/>
    <p:sldId id="266" r:id="rId9"/>
    <p:sldId id="267" r:id="rId10"/>
    <p:sldId id="273" r:id="rId11"/>
    <p:sldId id="262" r:id="rId12"/>
    <p:sldId id="261" r:id="rId13"/>
    <p:sldId id="269" r:id="rId14"/>
    <p:sldId id="271" r:id="rId15"/>
    <p:sldId id="272" r:id="rId16"/>
    <p:sldId id="259" r:id="rId17"/>
    <p:sldId id="260" r:id="rId18"/>
    <p:sldId id="274" r:id="rId19"/>
    <p:sldId id="275"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1B436-8A71-4BD1-BC6F-56FCE5FEC83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it-IT"/>
        </a:p>
      </dgm:t>
    </dgm:pt>
    <dgm:pt modelId="{AD3913B5-19B6-4D9F-A254-A925173D033B}">
      <dgm:prSet phldrT="[Testo]"/>
      <dgm:spPr/>
      <dgm:t>
        <a:bodyPr/>
        <a:lstStyle/>
        <a:p>
          <a:r>
            <a:rPr lang="it-IT" dirty="0" smtClean="0"/>
            <a:t>PESCA ILEGAL</a:t>
          </a:r>
          <a:endParaRPr lang="it-IT" dirty="0"/>
        </a:p>
      </dgm:t>
    </dgm:pt>
    <dgm:pt modelId="{7CCBBC46-A640-4E7E-A229-CCA92A7F3D8C}" type="parTrans" cxnId="{65AAC608-D9BF-4E76-B6F6-C1E8C645276C}">
      <dgm:prSet/>
      <dgm:spPr/>
      <dgm:t>
        <a:bodyPr/>
        <a:lstStyle/>
        <a:p>
          <a:endParaRPr lang="it-IT"/>
        </a:p>
      </dgm:t>
    </dgm:pt>
    <dgm:pt modelId="{32698701-22E6-49E7-8181-FEF6EB47C661}" type="sibTrans" cxnId="{65AAC608-D9BF-4E76-B6F6-C1E8C645276C}">
      <dgm:prSet/>
      <dgm:spPr/>
      <dgm:t>
        <a:bodyPr/>
        <a:lstStyle/>
        <a:p>
          <a:endParaRPr lang="it-IT"/>
        </a:p>
      </dgm:t>
    </dgm:pt>
    <dgm:pt modelId="{2DD75D25-89A2-4461-BE5E-7FCAC2816FFD}">
      <dgm:prSet phldrT="[Testo]" custT="1"/>
      <dgm:spPr/>
      <dgm:t>
        <a:bodyPr/>
        <a:lstStyle/>
        <a:p>
          <a:r>
            <a:rPr lang="it-IT" sz="2800" dirty="0" smtClean="0"/>
            <a:t>-90% </a:t>
          </a:r>
          <a:r>
            <a:rPr lang="it-IT" sz="2800" dirty="0" err="1" smtClean="0"/>
            <a:t>atunes</a:t>
          </a:r>
          <a:r>
            <a:rPr lang="it-IT" sz="2800" dirty="0" smtClean="0"/>
            <a:t> </a:t>
          </a:r>
        </a:p>
        <a:p>
          <a:r>
            <a:rPr lang="it-IT" sz="2200" dirty="0" smtClean="0"/>
            <a:t>(</a:t>
          </a:r>
          <a:r>
            <a:rPr kumimoji="0" lang="es-ES" sz="2200" b="0" i="0" u="none" strike="noStrike" cap="none" normalizeH="0" baseline="0" dirty="0" smtClean="0">
              <a:ln>
                <a:noFill/>
              </a:ln>
              <a:solidFill>
                <a:schemeClr val="tx1"/>
              </a:solidFill>
              <a:effectLst/>
              <a:ea typeface="Calibri" pitchFamily="34" charset="0"/>
              <a:cs typeface="Arial" pitchFamily="34" charset="0"/>
            </a:rPr>
            <a:t>Atlánticoeuropeo)</a:t>
          </a:r>
          <a:r>
            <a:rPr kumimoji="0" lang="es-ES" sz="2300" b="0" i="0" u="none" strike="noStrike" cap="none" normalizeH="0" baseline="0" dirty="0" smtClean="0">
              <a:ln>
                <a:noFill/>
              </a:ln>
              <a:solidFill>
                <a:schemeClr val="tx1"/>
              </a:solidFill>
              <a:effectLst/>
              <a:ea typeface="Calibri" pitchFamily="34" charset="0"/>
              <a:cs typeface="Arial" pitchFamily="34" charset="0"/>
            </a:rPr>
            <a:t> </a:t>
          </a:r>
          <a:endParaRPr lang="it-IT" sz="2300" dirty="0"/>
        </a:p>
      </dgm:t>
    </dgm:pt>
    <dgm:pt modelId="{A3DAB5CB-33E5-45D9-95E8-D6F9A775C28A}" type="parTrans" cxnId="{03039920-6B4E-47ED-B5B0-CCC10306DBB2}">
      <dgm:prSet/>
      <dgm:spPr/>
      <dgm:t>
        <a:bodyPr/>
        <a:lstStyle/>
        <a:p>
          <a:endParaRPr lang="it-IT"/>
        </a:p>
      </dgm:t>
    </dgm:pt>
    <dgm:pt modelId="{066AF248-86BF-456C-BE90-E7D00B455E96}" type="sibTrans" cxnId="{03039920-6B4E-47ED-B5B0-CCC10306DBB2}">
      <dgm:prSet/>
      <dgm:spPr/>
      <dgm:t>
        <a:bodyPr/>
        <a:lstStyle/>
        <a:p>
          <a:endParaRPr lang="it-IT"/>
        </a:p>
      </dgm:t>
    </dgm:pt>
    <dgm:pt modelId="{117F8CEC-E872-4979-8E35-A8E0390A3EBC}">
      <dgm:prSet custT="1"/>
      <dgm:spPr/>
      <dgm:t>
        <a:bodyPr/>
        <a:lstStyle/>
        <a:p>
          <a:r>
            <a:rPr kumimoji="0" lang="es-ES" sz="2800" b="0" i="0" u="none" strike="noStrike" cap="none" normalizeH="0" baseline="0" dirty="0" smtClean="0">
              <a:ln>
                <a:noFill/>
              </a:ln>
              <a:solidFill>
                <a:schemeClr val="tx1"/>
              </a:solidFill>
              <a:effectLst/>
              <a:ea typeface="Calibri" pitchFamily="34" charset="0"/>
              <a:cs typeface="Arial" pitchFamily="34" charset="0"/>
            </a:rPr>
            <a:t>-50% atunes </a:t>
          </a:r>
          <a:r>
            <a:rPr kumimoji="0" lang="es-ES" sz="2200" b="0" i="0" u="none" strike="noStrike" cap="none" normalizeH="0" baseline="0" dirty="0" smtClean="0">
              <a:ln>
                <a:noFill/>
              </a:ln>
              <a:solidFill>
                <a:schemeClr val="tx1"/>
              </a:solidFill>
              <a:effectLst/>
              <a:ea typeface="Calibri" pitchFamily="34" charset="0"/>
              <a:cs typeface="Arial" pitchFamily="34" charset="0"/>
            </a:rPr>
            <a:t>(Mediterráneo)</a:t>
          </a:r>
          <a:endParaRPr lang="it-IT" sz="2200" dirty="0"/>
        </a:p>
      </dgm:t>
    </dgm:pt>
    <dgm:pt modelId="{780EB3FE-6E14-4EFD-8913-F089318008D7}" type="parTrans" cxnId="{F5500F7F-F231-403B-87C7-C8FFB2EF42CF}">
      <dgm:prSet/>
      <dgm:spPr/>
      <dgm:t>
        <a:bodyPr/>
        <a:lstStyle/>
        <a:p>
          <a:endParaRPr lang="it-IT"/>
        </a:p>
      </dgm:t>
    </dgm:pt>
    <dgm:pt modelId="{10EC4772-567B-4AC9-A0EA-B065075A5F18}" type="sibTrans" cxnId="{F5500F7F-F231-403B-87C7-C8FFB2EF42CF}">
      <dgm:prSet/>
      <dgm:spPr/>
      <dgm:t>
        <a:bodyPr/>
        <a:lstStyle/>
        <a:p>
          <a:endParaRPr lang="it-IT"/>
        </a:p>
      </dgm:t>
    </dgm:pt>
    <dgm:pt modelId="{F9FCFACD-FDC0-4707-B113-1589E5E77805}" type="pres">
      <dgm:prSet presAssocID="{4EF1B436-8A71-4BD1-BC6F-56FCE5FEC835}" presName="diagram" presStyleCnt="0">
        <dgm:presLayoutVars>
          <dgm:chPref val="1"/>
          <dgm:dir/>
          <dgm:animOne val="branch"/>
          <dgm:animLvl val="lvl"/>
          <dgm:resizeHandles val="exact"/>
        </dgm:presLayoutVars>
      </dgm:prSet>
      <dgm:spPr/>
      <dgm:t>
        <a:bodyPr/>
        <a:lstStyle/>
        <a:p>
          <a:endParaRPr lang="es-ES"/>
        </a:p>
      </dgm:t>
    </dgm:pt>
    <dgm:pt modelId="{2DC5F903-1212-4F41-BF40-BDEFD05BCDF2}" type="pres">
      <dgm:prSet presAssocID="{AD3913B5-19B6-4D9F-A254-A925173D033B}" presName="root1" presStyleCnt="0"/>
      <dgm:spPr/>
    </dgm:pt>
    <dgm:pt modelId="{DE5855D5-A3D5-40BB-9761-F3F21624FFDC}" type="pres">
      <dgm:prSet presAssocID="{AD3913B5-19B6-4D9F-A254-A925173D033B}" presName="LevelOneTextNode" presStyleLbl="node0" presStyleIdx="0" presStyleCnt="1">
        <dgm:presLayoutVars>
          <dgm:chPref val="3"/>
        </dgm:presLayoutVars>
      </dgm:prSet>
      <dgm:spPr/>
      <dgm:t>
        <a:bodyPr/>
        <a:lstStyle/>
        <a:p>
          <a:endParaRPr lang="es-ES"/>
        </a:p>
      </dgm:t>
    </dgm:pt>
    <dgm:pt modelId="{7E8A8DB9-02BE-4993-94A5-8C00FD53A2D0}" type="pres">
      <dgm:prSet presAssocID="{AD3913B5-19B6-4D9F-A254-A925173D033B}" presName="level2hierChild" presStyleCnt="0"/>
      <dgm:spPr/>
    </dgm:pt>
    <dgm:pt modelId="{BE682DC1-1110-41DD-A81A-5976F2B46FBD}" type="pres">
      <dgm:prSet presAssocID="{A3DAB5CB-33E5-45D9-95E8-D6F9A775C28A}" presName="conn2-1" presStyleLbl="parChTrans1D2" presStyleIdx="0" presStyleCnt="2"/>
      <dgm:spPr/>
      <dgm:t>
        <a:bodyPr/>
        <a:lstStyle/>
        <a:p>
          <a:endParaRPr lang="es-ES"/>
        </a:p>
      </dgm:t>
    </dgm:pt>
    <dgm:pt modelId="{360E8099-0AF3-4DE8-85F8-5FC33FB128AC}" type="pres">
      <dgm:prSet presAssocID="{A3DAB5CB-33E5-45D9-95E8-D6F9A775C28A}" presName="connTx" presStyleLbl="parChTrans1D2" presStyleIdx="0" presStyleCnt="2"/>
      <dgm:spPr/>
      <dgm:t>
        <a:bodyPr/>
        <a:lstStyle/>
        <a:p>
          <a:endParaRPr lang="es-ES"/>
        </a:p>
      </dgm:t>
    </dgm:pt>
    <dgm:pt modelId="{8D61FEE7-4034-44BB-B6F9-83BABD4A2853}" type="pres">
      <dgm:prSet presAssocID="{2DD75D25-89A2-4461-BE5E-7FCAC2816FFD}" presName="root2" presStyleCnt="0"/>
      <dgm:spPr/>
    </dgm:pt>
    <dgm:pt modelId="{95F42FE9-BF84-4602-B807-12E7C795BC54}" type="pres">
      <dgm:prSet presAssocID="{2DD75D25-89A2-4461-BE5E-7FCAC2816FFD}" presName="LevelTwoTextNode" presStyleLbl="node2" presStyleIdx="0" presStyleCnt="2" custLinFactNeighborX="-312" custLinFactNeighborY="-5001">
        <dgm:presLayoutVars>
          <dgm:chPref val="3"/>
        </dgm:presLayoutVars>
      </dgm:prSet>
      <dgm:spPr/>
      <dgm:t>
        <a:bodyPr/>
        <a:lstStyle/>
        <a:p>
          <a:endParaRPr lang="it-IT"/>
        </a:p>
      </dgm:t>
    </dgm:pt>
    <dgm:pt modelId="{A32327A6-16DE-4105-BEB9-C124A5825E48}" type="pres">
      <dgm:prSet presAssocID="{2DD75D25-89A2-4461-BE5E-7FCAC2816FFD}" presName="level3hierChild" presStyleCnt="0"/>
      <dgm:spPr/>
    </dgm:pt>
    <dgm:pt modelId="{39886757-37EF-4529-8C53-571EA075AAA2}" type="pres">
      <dgm:prSet presAssocID="{780EB3FE-6E14-4EFD-8913-F089318008D7}" presName="conn2-1" presStyleLbl="parChTrans1D2" presStyleIdx="1" presStyleCnt="2"/>
      <dgm:spPr/>
      <dgm:t>
        <a:bodyPr/>
        <a:lstStyle/>
        <a:p>
          <a:endParaRPr lang="es-ES"/>
        </a:p>
      </dgm:t>
    </dgm:pt>
    <dgm:pt modelId="{156977A0-823C-42AF-BA3F-37D43A43B5C6}" type="pres">
      <dgm:prSet presAssocID="{780EB3FE-6E14-4EFD-8913-F089318008D7}" presName="connTx" presStyleLbl="parChTrans1D2" presStyleIdx="1" presStyleCnt="2"/>
      <dgm:spPr/>
      <dgm:t>
        <a:bodyPr/>
        <a:lstStyle/>
        <a:p>
          <a:endParaRPr lang="es-ES"/>
        </a:p>
      </dgm:t>
    </dgm:pt>
    <dgm:pt modelId="{C5BA571A-4F91-40D3-954C-AAAEB2214DEF}" type="pres">
      <dgm:prSet presAssocID="{117F8CEC-E872-4979-8E35-A8E0390A3EBC}" presName="root2" presStyleCnt="0"/>
      <dgm:spPr/>
    </dgm:pt>
    <dgm:pt modelId="{0AF4D021-E34B-4E83-B5FA-DD3838B5D29D}" type="pres">
      <dgm:prSet presAssocID="{117F8CEC-E872-4979-8E35-A8E0390A3EBC}" presName="LevelTwoTextNode" presStyleLbl="node2" presStyleIdx="1" presStyleCnt="2">
        <dgm:presLayoutVars>
          <dgm:chPref val="3"/>
        </dgm:presLayoutVars>
      </dgm:prSet>
      <dgm:spPr/>
      <dgm:t>
        <a:bodyPr/>
        <a:lstStyle/>
        <a:p>
          <a:endParaRPr lang="it-IT"/>
        </a:p>
      </dgm:t>
    </dgm:pt>
    <dgm:pt modelId="{457E30D0-469A-4B50-8678-2194889244D0}" type="pres">
      <dgm:prSet presAssocID="{117F8CEC-E872-4979-8E35-A8E0390A3EBC}" presName="level3hierChild" presStyleCnt="0"/>
      <dgm:spPr/>
    </dgm:pt>
  </dgm:ptLst>
  <dgm:cxnLst>
    <dgm:cxn modelId="{65AAC608-D9BF-4E76-B6F6-C1E8C645276C}" srcId="{4EF1B436-8A71-4BD1-BC6F-56FCE5FEC835}" destId="{AD3913B5-19B6-4D9F-A254-A925173D033B}" srcOrd="0" destOrd="0" parTransId="{7CCBBC46-A640-4E7E-A229-CCA92A7F3D8C}" sibTransId="{32698701-22E6-49E7-8181-FEF6EB47C661}"/>
    <dgm:cxn modelId="{DDFF9032-F6FE-4651-BF20-F7239FCD2389}" type="presOf" srcId="{AD3913B5-19B6-4D9F-A254-A925173D033B}" destId="{DE5855D5-A3D5-40BB-9761-F3F21624FFDC}" srcOrd="0" destOrd="0" presId="urn:microsoft.com/office/officeart/2005/8/layout/hierarchy2"/>
    <dgm:cxn modelId="{F5500F7F-F231-403B-87C7-C8FFB2EF42CF}" srcId="{AD3913B5-19B6-4D9F-A254-A925173D033B}" destId="{117F8CEC-E872-4979-8E35-A8E0390A3EBC}" srcOrd="1" destOrd="0" parTransId="{780EB3FE-6E14-4EFD-8913-F089318008D7}" sibTransId="{10EC4772-567B-4AC9-A0EA-B065075A5F18}"/>
    <dgm:cxn modelId="{D36C5B9B-0160-46B2-953A-3DAB315F5931}" type="presOf" srcId="{4EF1B436-8A71-4BD1-BC6F-56FCE5FEC835}" destId="{F9FCFACD-FDC0-4707-B113-1589E5E77805}" srcOrd="0" destOrd="0" presId="urn:microsoft.com/office/officeart/2005/8/layout/hierarchy2"/>
    <dgm:cxn modelId="{6B616274-5F60-43B3-9401-33150A81391D}" type="presOf" srcId="{A3DAB5CB-33E5-45D9-95E8-D6F9A775C28A}" destId="{360E8099-0AF3-4DE8-85F8-5FC33FB128AC}" srcOrd="1" destOrd="0" presId="urn:microsoft.com/office/officeart/2005/8/layout/hierarchy2"/>
    <dgm:cxn modelId="{A2C97430-93AF-4DF3-B609-2B076EDA52F8}" type="presOf" srcId="{A3DAB5CB-33E5-45D9-95E8-D6F9A775C28A}" destId="{BE682DC1-1110-41DD-A81A-5976F2B46FBD}" srcOrd="0" destOrd="0" presId="urn:microsoft.com/office/officeart/2005/8/layout/hierarchy2"/>
    <dgm:cxn modelId="{03039920-6B4E-47ED-B5B0-CCC10306DBB2}" srcId="{AD3913B5-19B6-4D9F-A254-A925173D033B}" destId="{2DD75D25-89A2-4461-BE5E-7FCAC2816FFD}" srcOrd="0" destOrd="0" parTransId="{A3DAB5CB-33E5-45D9-95E8-D6F9A775C28A}" sibTransId="{066AF248-86BF-456C-BE90-E7D00B455E96}"/>
    <dgm:cxn modelId="{99D2D081-D472-4D34-B3BD-E2A9B3F9AE9B}" type="presOf" srcId="{117F8CEC-E872-4979-8E35-A8E0390A3EBC}" destId="{0AF4D021-E34B-4E83-B5FA-DD3838B5D29D}" srcOrd="0" destOrd="0" presId="urn:microsoft.com/office/officeart/2005/8/layout/hierarchy2"/>
    <dgm:cxn modelId="{32B961D7-E5BB-4704-B22C-3A5884AD6EBE}" type="presOf" srcId="{780EB3FE-6E14-4EFD-8913-F089318008D7}" destId="{156977A0-823C-42AF-BA3F-37D43A43B5C6}" srcOrd="1" destOrd="0" presId="urn:microsoft.com/office/officeart/2005/8/layout/hierarchy2"/>
    <dgm:cxn modelId="{1C16814D-2F3E-4F4D-A62D-4E56C0EC891C}" type="presOf" srcId="{2DD75D25-89A2-4461-BE5E-7FCAC2816FFD}" destId="{95F42FE9-BF84-4602-B807-12E7C795BC54}" srcOrd="0" destOrd="0" presId="urn:microsoft.com/office/officeart/2005/8/layout/hierarchy2"/>
    <dgm:cxn modelId="{BB544502-47C6-443E-9FC1-F0266B04356C}" type="presOf" srcId="{780EB3FE-6E14-4EFD-8913-F089318008D7}" destId="{39886757-37EF-4529-8C53-571EA075AAA2}" srcOrd="0" destOrd="0" presId="urn:microsoft.com/office/officeart/2005/8/layout/hierarchy2"/>
    <dgm:cxn modelId="{9426A708-5DD4-4299-BD0B-60553E622783}" type="presParOf" srcId="{F9FCFACD-FDC0-4707-B113-1589E5E77805}" destId="{2DC5F903-1212-4F41-BF40-BDEFD05BCDF2}" srcOrd="0" destOrd="0" presId="urn:microsoft.com/office/officeart/2005/8/layout/hierarchy2"/>
    <dgm:cxn modelId="{E61D9EFD-43BC-4746-999A-AF0D9F0E1AE8}" type="presParOf" srcId="{2DC5F903-1212-4F41-BF40-BDEFD05BCDF2}" destId="{DE5855D5-A3D5-40BB-9761-F3F21624FFDC}" srcOrd="0" destOrd="0" presId="urn:microsoft.com/office/officeart/2005/8/layout/hierarchy2"/>
    <dgm:cxn modelId="{8686C055-4221-4CDD-969F-B2299FF7A40B}" type="presParOf" srcId="{2DC5F903-1212-4F41-BF40-BDEFD05BCDF2}" destId="{7E8A8DB9-02BE-4993-94A5-8C00FD53A2D0}" srcOrd="1" destOrd="0" presId="urn:microsoft.com/office/officeart/2005/8/layout/hierarchy2"/>
    <dgm:cxn modelId="{78A79EFD-8982-462E-9041-0CD02C58ABFB}" type="presParOf" srcId="{7E8A8DB9-02BE-4993-94A5-8C00FD53A2D0}" destId="{BE682DC1-1110-41DD-A81A-5976F2B46FBD}" srcOrd="0" destOrd="0" presId="urn:microsoft.com/office/officeart/2005/8/layout/hierarchy2"/>
    <dgm:cxn modelId="{41362E3B-DFDD-4291-8264-542773F6FF43}" type="presParOf" srcId="{BE682DC1-1110-41DD-A81A-5976F2B46FBD}" destId="{360E8099-0AF3-4DE8-85F8-5FC33FB128AC}" srcOrd="0" destOrd="0" presId="urn:microsoft.com/office/officeart/2005/8/layout/hierarchy2"/>
    <dgm:cxn modelId="{35F4F30B-2FBF-4487-9D91-9A0064B676FD}" type="presParOf" srcId="{7E8A8DB9-02BE-4993-94A5-8C00FD53A2D0}" destId="{8D61FEE7-4034-44BB-B6F9-83BABD4A2853}" srcOrd="1" destOrd="0" presId="urn:microsoft.com/office/officeart/2005/8/layout/hierarchy2"/>
    <dgm:cxn modelId="{58924207-0519-45EB-A2C1-00C90D456A8A}" type="presParOf" srcId="{8D61FEE7-4034-44BB-B6F9-83BABD4A2853}" destId="{95F42FE9-BF84-4602-B807-12E7C795BC54}" srcOrd="0" destOrd="0" presId="urn:microsoft.com/office/officeart/2005/8/layout/hierarchy2"/>
    <dgm:cxn modelId="{92EFBAA2-4B7A-4A26-88F5-6BA3AD193E4D}" type="presParOf" srcId="{8D61FEE7-4034-44BB-B6F9-83BABD4A2853}" destId="{A32327A6-16DE-4105-BEB9-C124A5825E48}" srcOrd="1" destOrd="0" presId="urn:microsoft.com/office/officeart/2005/8/layout/hierarchy2"/>
    <dgm:cxn modelId="{8869E545-CE3C-48E5-87DA-39128735FCF3}" type="presParOf" srcId="{7E8A8DB9-02BE-4993-94A5-8C00FD53A2D0}" destId="{39886757-37EF-4529-8C53-571EA075AAA2}" srcOrd="2" destOrd="0" presId="urn:microsoft.com/office/officeart/2005/8/layout/hierarchy2"/>
    <dgm:cxn modelId="{36DA6157-6EAD-4F42-AF66-431B551EC463}" type="presParOf" srcId="{39886757-37EF-4529-8C53-571EA075AAA2}" destId="{156977A0-823C-42AF-BA3F-37D43A43B5C6}" srcOrd="0" destOrd="0" presId="urn:microsoft.com/office/officeart/2005/8/layout/hierarchy2"/>
    <dgm:cxn modelId="{B74BD551-F35D-4B9A-BD0C-7A88BC2F87A5}" type="presParOf" srcId="{7E8A8DB9-02BE-4993-94A5-8C00FD53A2D0}" destId="{C5BA571A-4F91-40D3-954C-AAAEB2214DEF}" srcOrd="3" destOrd="0" presId="urn:microsoft.com/office/officeart/2005/8/layout/hierarchy2"/>
    <dgm:cxn modelId="{FCA08D0E-3022-4BDF-96DB-3DD29C1F1A0F}" type="presParOf" srcId="{C5BA571A-4F91-40D3-954C-AAAEB2214DEF}" destId="{0AF4D021-E34B-4E83-B5FA-DD3838B5D29D}" srcOrd="0" destOrd="0" presId="urn:microsoft.com/office/officeart/2005/8/layout/hierarchy2"/>
    <dgm:cxn modelId="{F88310BD-68FB-42B8-A765-6BE6DB2031E4}" type="presParOf" srcId="{C5BA571A-4F91-40D3-954C-AAAEB2214DEF}" destId="{457E30D0-469A-4B50-8678-2194889244D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A1553-38AA-471B-A252-E695395C216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1BB77044-56D4-497D-8E37-1DF4FC11A3CB}">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200" dirty="0" smtClean="0"/>
            <a:t>Empresas productoras</a:t>
          </a:r>
          <a:endParaRPr lang="it-IT" sz="2200" dirty="0" smtClean="0"/>
        </a:p>
        <a:p>
          <a:pPr defTabSz="844550">
            <a:lnSpc>
              <a:spcPct val="90000"/>
            </a:lnSpc>
            <a:spcBef>
              <a:spcPct val="0"/>
            </a:spcBef>
            <a:spcAft>
              <a:spcPct val="35000"/>
            </a:spcAft>
          </a:pPr>
          <a:endParaRPr lang="it-IT" sz="1200" dirty="0"/>
        </a:p>
      </dgm:t>
    </dgm:pt>
    <dgm:pt modelId="{96FA25F1-71D8-4C4D-8B59-E25D84564163}" type="parTrans" cxnId="{1769004C-57A6-4E2C-9B51-5F2DC70A769A}">
      <dgm:prSet/>
      <dgm:spPr/>
      <dgm:t>
        <a:bodyPr/>
        <a:lstStyle/>
        <a:p>
          <a:endParaRPr lang="it-IT"/>
        </a:p>
      </dgm:t>
    </dgm:pt>
    <dgm:pt modelId="{557188CB-CACA-4225-BBE3-1F6D779D46A2}" type="sibTrans" cxnId="{1769004C-57A6-4E2C-9B51-5F2DC70A769A}">
      <dgm:prSet/>
      <dgm:spPr/>
      <dgm:t>
        <a:bodyPr/>
        <a:lstStyle/>
        <a:p>
          <a:endParaRPr lang="it-IT"/>
        </a:p>
      </dgm:t>
    </dgm:pt>
    <dgm:pt modelId="{9C984CB4-3B87-4377-9D96-05ED5BFEFEDA}">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2200" dirty="0" err="1" smtClean="0"/>
            <a:t>Quieren</a:t>
          </a:r>
          <a:r>
            <a:rPr lang="it-IT" sz="2200" dirty="0" smtClean="0"/>
            <a:t> </a:t>
          </a:r>
          <a:r>
            <a:rPr lang="es-ES" sz="2200" dirty="0" smtClean="0"/>
            <a:t>un mayor rendimiento económico</a:t>
          </a:r>
          <a:endParaRPr lang="it-IT" sz="2200" dirty="0" smtClean="0"/>
        </a:p>
        <a:p>
          <a:pPr defTabSz="1200150">
            <a:lnSpc>
              <a:spcPct val="90000"/>
            </a:lnSpc>
            <a:spcBef>
              <a:spcPct val="0"/>
            </a:spcBef>
            <a:spcAft>
              <a:spcPct val="35000"/>
            </a:spcAft>
          </a:pPr>
          <a:endParaRPr lang="it-IT" sz="1400" dirty="0"/>
        </a:p>
      </dgm:t>
    </dgm:pt>
    <dgm:pt modelId="{D7F52ECB-D5CB-4B56-A2BB-64BC789E4EC0}" type="parTrans" cxnId="{44A4E18A-6D78-4255-8582-3B8456AF7961}">
      <dgm:prSet/>
      <dgm:spPr/>
      <dgm:t>
        <a:bodyPr/>
        <a:lstStyle/>
        <a:p>
          <a:endParaRPr lang="it-IT"/>
        </a:p>
      </dgm:t>
    </dgm:pt>
    <dgm:pt modelId="{CD53473F-2C98-4616-B155-379B3A3463B4}" type="sibTrans" cxnId="{44A4E18A-6D78-4255-8582-3B8456AF7961}">
      <dgm:prSet/>
      <dgm:spPr/>
      <dgm:t>
        <a:bodyPr/>
        <a:lstStyle/>
        <a:p>
          <a:endParaRPr lang="it-IT"/>
        </a:p>
      </dgm:t>
    </dgm:pt>
    <dgm:pt modelId="{B02C3CA0-CD3F-4104-B971-48DE866C40CA}">
      <dgm:prSet phldrT="[Testo]" custT="1"/>
      <dgm:spPr/>
      <dgm:t>
        <a:bodyPr/>
        <a:lstStyle/>
        <a:p>
          <a:r>
            <a:rPr lang="it-IT" sz="2200" dirty="0" err="1" smtClean="0"/>
            <a:t>Desplazamiento</a:t>
          </a:r>
          <a:r>
            <a:rPr lang="it-IT" sz="2200" dirty="0" smtClean="0"/>
            <a:t> de </a:t>
          </a:r>
          <a:r>
            <a:rPr lang="it-IT" sz="2200" dirty="0" err="1" smtClean="0"/>
            <a:t>las</a:t>
          </a:r>
          <a:r>
            <a:rPr lang="it-IT" sz="2200" dirty="0" smtClean="0"/>
            <a:t> </a:t>
          </a:r>
          <a:r>
            <a:rPr lang="it-IT" sz="2200" dirty="0" err="1" smtClean="0"/>
            <a:t>granjas</a:t>
          </a:r>
          <a:endParaRPr lang="it-IT" sz="2200" dirty="0"/>
        </a:p>
      </dgm:t>
    </dgm:pt>
    <dgm:pt modelId="{2F276F10-14A3-4AEC-B4B0-63C063E4A251}" type="parTrans" cxnId="{A78CB1FE-9E6A-4781-BEA4-2C8255229AAC}">
      <dgm:prSet/>
      <dgm:spPr/>
      <dgm:t>
        <a:bodyPr/>
        <a:lstStyle/>
        <a:p>
          <a:endParaRPr lang="it-IT"/>
        </a:p>
      </dgm:t>
    </dgm:pt>
    <dgm:pt modelId="{ED9DA181-C717-4D6B-B541-99DB56865B22}" type="sibTrans" cxnId="{A78CB1FE-9E6A-4781-BEA4-2C8255229AAC}">
      <dgm:prSet/>
      <dgm:spPr/>
      <dgm:t>
        <a:bodyPr/>
        <a:lstStyle/>
        <a:p>
          <a:endParaRPr lang="it-IT"/>
        </a:p>
      </dgm:t>
    </dgm:pt>
    <dgm:pt modelId="{27C797A2-3F1C-4EF1-8B92-86304123A37D}">
      <dgm:prSet phldrT="[Testo]" custT="1"/>
      <dgm:spPr/>
      <dgm:t>
        <a:bodyPr/>
        <a:lstStyle/>
        <a:p>
          <a:r>
            <a:rPr lang="es-ES" sz="1900" dirty="0" smtClean="0"/>
            <a:t>Más cercano a las zonas de captura</a:t>
          </a:r>
          <a:r>
            <a:rPr lang="it-IT" sz="1900" dirty="0" smtClean="0"/>
            <a:t> </a:t>
          </a:r>
          <a:r>
            <a:rPr lang="es-ES" sz="1900" dirty="0" smtClean="0"/>
            <a:t>(Malta, Túnez, Croacia, Italia y Turquía).</a:t>
          </a:r>
          <a:endParaRPr lang="it-IT" sz="1900" dirty="0"/>
        </a:p>
      </dgm:t>
    </dgm:pt>
    <dgm:pt modelId="{4A40D79E-EED9-417D-953E-EEF0352E2FB9}" type="parTrans" cxnId="{5D866C56-B936-441E-9565-53190E82AA1E}">
      <dgm:prSet/>
      <dgm:spPr/>
      <dgm:t>
        <a:bodyPr/>
        <a:lstStyle/>
        <a:p>
          <a:endParaRPr lang="it-IT"/>
        </a:p>
      </dgm:t>
    </dgm:pt>
    <dgm:pt modelId="{211C466A-2127-457E-87DF-B28866118740}" type="sibTrans" cxnId="{5D866C56-B936-441E-9565-53190E82AA1E}">
      <dgm:prSet/>
      <dgm:spPr/>
      <dgm:t>
        <a:bodyPr/>
        <a:lstStyle/>
        <a:p>
          <a:endParaRPr lang="it-IT"/>
        </a:p>
      </dgm:t>
    </dgm:pt>
    <dgm:pt modelId="{294667D4-6F83-426A-B347-0EE055E75186}">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2200" b="0" i="0" dirty="0" err="1" smtClean="0"/>
            <a:t>Disminución</a:t>
          </a:r>
          <a:r>
            <a:rPr lang="it-IT" sz="2200" b="0" i="0" dirty="0" smtClean="0"/>
            <a:t> de </a:t>
          </a:r>
          <a:r>
            <a:rPr lang="it-IT" sz="2200" b="0" i="0" dirty="0" err="1" smtClean="0"/>
            <a:t>las</a:t>
          </a:r>
          <a:r>
            <a:rPr lang="it-IT" sz="2200" b="0" i="0" dirty="0" smtClean="0"/>
            <a:t> </a:t>
          </a:r>
          <a:r>
            <a:rPr lang="es-ES" sz="2200" dirty="0" smtClean="0"/>
            <a:t>producciones españolas</a:t>
          </a:r>
        </a:p>
        <a:p>
          <a:pPr defTabSz="533400">
            <a:lnSpc>
              <a:spcPct val="90000"/>
            </a:lnSpc>
            <a:spcBef>
              <a:spcPct val="0"/>
            </a:spcBef>
            <a:spcAft>
              <a:spcPct val="35000"/>
            </a:spcAft>
          </a:pPr>
          <a:endParaRPr lang="it-IT" sz="1200" dirty="0"/>
        </a:p>
      </dgm:t>
    </dgm:pt>
    <dgm:pt modelId="{2272D45B-494A-457C-A3AF-191B9D9B91C5}" type="parTrans" cxnId="{39DCA44C-4B40-4EE5-924F-8A86553DAA2C}">
      <dgm:prSet/>
      <dgm:spPr/>
      <dgm:t>
        <a:bodyPr/>
        <a:lstStyle/>
        <a:p>
          <a:endParaRPr lang="it-IT"/>
        </a:p>
      </dgm:t>
    </dgm:pt>
    <dgm:pt modelId="{B871DA5A-514F-4B1F-8639-2ACBE11CDA7B}" type="sibTrans" cxnId="{39DCA44C-4B40-4EE5-924F-8A86553DAA2C}">
      <dgm:prSet/>
      <dgm:spPr/>
      <dgm:t>
        <a:bodyPr/>
        <a:lstStyle/>
        <a:p>
          <a:endParaRPr lang="it-IT"/>
        </a:p>
      </dgm:t>
    </dgm:pt>
    <dgm:pt modelId="{15F6ECE0-8700-4C02-BC7F-DDB20EDE349B}">
      <dgm:prSet phldrT="[Testo]" custT="1"/>
      <dgm:spPr/>
      <dgm:t>
        <a:bodyPr/>
        <a:lstStyle/>
        <a:p>
          <a:r>
            <a:rPr lang="it-IT" sz="2400" dirty="0" err="1" smtClean="0"/>
            <a:t>Crisis</a:t>
          </a:r>
          <a:r>
            <a:rPr lang="it-IT" sz="2400" dirty="0" smtClean="0"/>
            <a:t> de la </a:t>
          </a:r>
          <a:r>
            <a:rPr lang="it-IT" sz="2400" dirty="0" err="1" smtClean="0"/>
            <a:t>pescadería</a:t>
          </a:r>
          <a:r>
            <a:rPr lang="it-IT" sz="2400" dirty="0" smtClean="0"/>
            <a:t> </a:t>
          </a:r>
          <a:endParaRPr lang="it-IT" sz="2400" dirty="0"/>
        </a:p>
      </dgm:t>
    </dgm:pt>
    <dgm:pt modelId="{4020058A-5099-4242-B2AD-FDA27A9E7729}" type="parTrans" cxnId="{7BF9F7C3-09BC-4ED1-8A32-E34CEFF67307}">
      <dgm:prSet/>
      <dgm:spPr/>
      <dgm:t>
        <a:bodyPr/>
        <a:lstStyle/>
        <a:p>
          <a:endParaRPr lang="it-IT"/>
        </a:p>
      </dgm:t>
    </dgm:pt>
    <dgm:pt modelId="{7AA6DD53-713A-43BE-9982-744781677FD8}" type="sibTrans" cxnId="{7BF9F7C3-09BC-4ED1-8A32-E34CEFF67307}">
      <dgm:prSet/>
      <dgm:spPr/>
      <dgm:t>
        <a:bodyPr/>
        <a:lstStyle/>
        <a:p>
          <a:endParaRPr lang="it-IT"/>
        </a:p>
      </dgm:t>
    </dgm:pt>
    <dgm:pt modelId="{373D5422-05E9-43C0-BA67-4C5E3A8C8E8F}" type="pres">
      <dgm:prSet presAssocID="{FC1A1553-38AA-471B-A252-E695395C2164}" presName="Name0" presStyleCnt="0">
        <dgm:presLayoutVars>
          <dgm:dir/>
          <dgm:animLvl val="lvl"/>
          <dgm:resizeHandles val="exact"/>
        </dgm:presLayoutVars>
      </dgm:prSet>
      <dgm:spPr/>
      <dgm:t>
        <a:bodyPr/>
        <a:lstStyle/>
        <a:p>
          <a:endParaRPr lang="es-ES"/>
        </a:p>
      </dgm:t>
    </dgm:pt>
    <dgm:pt modelId="{0074AB8E-B968-49D2-8108-A780231023C4}" type="pres">
      <dgm:prSet presAssocID="{294667D4-6F83-426A-B347-0EE055E75186}" presName="boxAndChildren" presStyleCnt="0"/>
      <dgm:spPr/>
    </dgm:pt>
    <dgm:pt modelId="{BF1714A3-AC71-4983-ABD3-65A6740AC806}" type="pres">
      <dgm:prSet presAssocID="{294667D4-6F83-426A-B347-0EE055E75186}" presName="parentTextBox" presStyleLbl="node1" presStyleIdx="0" presStyleCnt="3"/>
      <dgm:spPr/>
      <dgm:t>
        <a:bodyPr/>
        <a:lstStyle/>
        <a:p>
          <a:endParaRPr lang="it-IT"/>
        </a:p>
      </dgm:t>
    </dgm:pt>
    <dgm:pt modelId="{5F95F7EB-721B-4232-8472-9C0E0954C122}" type="pres">
      <dgm:prSet presAssocID="{294667D4-6F83-426A-B347-0EE055E75186}" presName="entireBox" presStyleLbl="node1" presStyleIdx="0" presStyleCnt="3" custLinFactNeighborY="1260"/>
      <dgm:spPr/>
      <dgm:t>
        <a:bodyPr/>
        <a:lstStyle/>
        <a:p>
          <a:endParaRPr lang="it-IT"/>
        </a:p>
      </dgm:t>
    </dgm:pt>
    <dgm:pt modelId="{D2816BF5-381C-4D79-996C-F3331527671E}" type="pres">
      <dgm:prSet presAssocID="{294667D4-6F83-426A-B347-0EE055E75186}" presName="descendantBox" presStyleCnt="0"/>
      <dgm:spPr/>
    </dgm:pt>
    <dgm:pt modelId="{68CCDF3F-6A32-433A-B2C3-EC793A41E104}" type="pres">
      <dgm:prSet presAssocID="{15F6ECE0-8700-4C02-BC7F-DDB20EDE349B}" presName="childTextBox" presStyleLbl="fgAccFollowNode1" presStyleIdx="0" presStyleCnt="3" custLinFactNeighborX="-1172" custLinFactNeighborY="-2039">
        <dgm:presLayoutVars>
          <dgm:bulletEnabled val="1"/>
        </dgm:presLayoutVars>
      </dgm:prSet>
      <dgm:spPr/>
      <dgm:t>
        <a:bodyPr/>
        <a:lstStyle/>
        <a:p>
          <a:endParaRPr lang="it-IT"/>
        </a:p>
      </dgm:t>
    </dgm:pt>
    <dgm:pt modelId="{E1E2C50E-E5C0-4518-A050-AD5C9CAF5C8B}" type="pres">
      <dgm:prSet presAssocID="{ED9DA181-C717-4D6B-B541-99DB56865B22}" presName="sp" presStyleCnt="0"/>
      <dgm:spPr/>
    </dgm:pt>
    <dgm:pt modelId="{EB666724-7179-47F8-BF4C-EDDAC15CF1F7}" type="pres">
      <dgm:prSet presAssocID="{B02C3CA0-CD3F-4104-B971-48DE866C40CA}" presName="arrowAndChildren" presStyleCnt="0"/>
      <dgm:spPr/>
    </dgm:pt>
    <dgm:pt modelId="{B5E0D8FD-323B-47CF-8A35-3DFC9D56BABB}" type="pres">
      <dgm:prSet presAssocID="{B02C3CA0-CD3F-4104-B971-48DE866C40CA}" presName="parentTextArrow" presStyleLbl="node1" presStyleIdx="0" presStyleCnt="3"/>
      <dgm:spPr/>
      <dgm:t>
        <a:bodyPr/>
        <a:lstStyle/>
        <a:p>
          <a:endParaRPr lang="it-IT"/>
        </a:p>
      </dgm:t>
    </dgm:pt>
    <dgm:pt modelId="{572DAAB8-B7C6-400D-8115-0EF429D63CD2}" type="pres">
      <dgm:prSet presAssocID="{B02C3CA0-CD3F-4104-B971-48DE866C40CA}" presName="arrow" presStyleLbl="node1" presStyleIdx="1" presStyleCnt="3"/>
      <dgm:spPr/>
      <dgm:t>
        <a:bodyPr/>
        <a:lstStyle/>
        <a:p>
          <a:endParaRPr lang="it-IT"/>
        </a:p>
      </dgm:t>
    </dgm:pt>
    <dgm:pt modelId="{DCD15172-F1E3-427F-AEC1-3FEA76216CC2}" type="pres">
      <dgm:prSet presAssocID="{B02C3CA0-CD3F-4104-B971-48DE866C40CA}" presName="descendantArrow" presStyleCnt="0"/>
      <dgm:spPr/>
    </dgm:pt>
    <dgm:pt modelId="{C2015CC3-9753-41EB-972A-ED9B72365A2A}" type="pres">
      <dgm:prSet presAssocID="{27C797A2-3F1C-4EF1-8B92-86304123A37D}" presName="childTextArrow" presStyleLbl="fgAccFollowNode1" presStyleIdx="1" presStyleCnt="3">
        <dgm:presLayoutVars>
          <dgm:bulletEnabled val="1"/>
        </dgm:presLayoutVars>
      </dgm:prSet>
      <dgm:spPr/>
      <dgm:t>
        <a:bodyPr/>
        <a:lstStyle/>
        <a:p>
          <a:endParaRPr lang="it-IT"/>
        </a:p>
      </dgm:t>
    </dgm:pt>
    <dgm:pt modelId="{00DB25DB-41EB-4ED2-8C51-69532004F752}" type="pres">
      <dgm:prSet presAssocID="{557188CB-CACA-4225-BBE3-1F6D779D46A2}" presName="sp" presStyleCnt="0"/>
      <dgm:spPr/>
    </dgm:pt>
    <dgm:pt modelId="{1D44DB83-E07B-4BFE-B3C1-BD4DFC8FBD07}" type="pres">
      <dgm:prSet presAssocID="{1BB77044-56D4-497D-8E37-1DF4FC11A3CB}" presName="arrowAndChildren" presStyleCnt="0"/>
      <dgm:spPr/>
    </dgm:pt>
    <dgm:pt modelId="{74116013-E951-4401-B51D-AA310A4579B3}" type="pres">
      <dgm:prSet presAssocID="{1BB77044-56D4-497D-8E37-1DF4FC11A3CB}" presName="parentTextArrow" presStyleLbl="node1" presStyleIdx="1" presStyleCnt="3"/>
      <dgm:spPr/>
      <dgm:t>
        <a:bodyPr/>
        <a:lstStyle/>
        <a:p>
          <a:endParaRPr lang="es-ES"/>
        </a:p>
      </dgm:t>
    </dgm:pt>
    <dgm:pt modelId="{46BD548A-1A46-4B8E-B19D-EF7F2F9FC355}" type="pres">
      <dgm:prSet presAssocID="{1BB77044-56D4-497D-8E37-1DF4FC11A3CB}" presName="arrow" presStyleLbl="node1" presStyleIdx="2" presStyleCnt="3" custLinFactNeighborY="4579"/>
      <dgm:spPr/>
      <dgm:t>
        <a:bodyPr/>
        <a:lstStyle/>
        <a:p>
          <a:endParaRPr lang="es-ES"/>
        </a:p>
      </dgm:t>
    </dgm:pt>
    <dgm:pt modelId="{F6C43AB2-5F35-402C-A0D7-BA129139A49A}" type="pres">
      <dgm:prSet presAssocID="{1BB77044-56D4-497D-8E37-1DF4FC11A3CB}" presName="descendantArrow" presStyleCnt="0"/>
      <dgm:spPr/>
    </dgm:pt>
    <dgm:pt modelId="{53B3B575-6842-4AD8-BF84-B5B2A45CB4E1}" type="pres">
      <dgm:prSet presAssocID="{9C984CB4-3B87-4377-9D96-05ED5BFEFEDA}" presName="childTextArrow" presStyleLbl="fgAccFollowNode1" presStyleIdx="2" presStyleCnt="3">
        <dgm:presLayoutVars>
          <dgm:bulletEnabled val="1"/>
        </dgm:presLayoutVars>
      </dgm:prSet>
      <dgm:spPr/>
      <dgm:t>
        <a:bodyPr/>
        <a:lstStyle/>
        <a:p>
          <a:endParaRPr lang="es-ES"/>
        </a:p>
      </dgm:t>
    </dgm:pt>
  </dgm:ptLst>
  <dgm:cxnLst>
    <dgm:cxn modelId="{39DCA44C-4B40-4EE5-924F-8A86553DAA2C}" srcId="{FC1A1553-38AA-471B-A252-E695395C2164}" destId="{294667D4-6F83-426A-B347-0EE055E75186}" srcOrd="2" destOrd="0" parTransId="{2272D45B-494A-457C-A3AF-191B9D9B91C5}" sibTransId="{B871DA5A-514F-4B1F-8639-2ACBE11CDA7B}"/>
    <dgm:cxn modelId="{7C2C6E05-3E56-43F2-A23B-3D4BD39E76E4}" type="presOf" srcId="{B02C3CA0-CD3F-4104-B971-48DE866C40CA}" destId="{572DAAB8-B7C6-400D-8115-0EF429D63CD2}" srcOrd="1" destOrd="0" presId="urn:microsoft.com/office/officeart/2005/8/layout/process4"/>
    <dgm:cxn modelId="{AE5344FC-37BD-4C09-8E8F-041B3535DEBF}" type="presOf" srcId="{1BB77044-56D4-497D-8E37-1DF4FC11A3CB}" destId="{74116013-E951-4401-B51D-AA310A4579B3}" srcOrd="0" destOrd="0" presId="urn:microsoft.com/office/officeart/2005/8/layout/process4"/>
    <dgm:cxn modelId="{13E5F217-3602-4F3D-A0AD-52775EB068C6}" type="presOf" srcId="{294667D4-6F83-426A-B347-0EE055E75186}" destId="{BF1714A3-AC71-4983-ABD3-65A6740AC806}" srcOrd="0" destOrd="0" presId="urn:microsoft.com/office/officeart/2005/8/layout/process4"/>
    <dgm:cxn modelId="{5D866C56-B936-441E-9565-53190E82AA1E}" srcId="{B02C3CA0-CD3F-4104-B971-48DE866C40CA}" destId="{27C797A2-3F1C-4EF1-8B92-86304123A37D}" srcOrd="0" destOrd="0" parTransId="{4A40D79E-EED9-417D-953E-EEF0352E2FB9}" sibTransId="{211C466A-2127-457E-87DF-B28866118740}"/>
    <dgm:cxn modelId="{1769004C-57A6-4E2C-9B51-5F2DC70A769A}" srcId="{FC1A1553-38AA-471B-A252-E695395C2164}" destId="{1BB77044-56D4-497D-8E37-1DF4FC11A3CB}" srcOrd="0" destOrd="0" parTransId="{96FA25F1-71D8-4C4D-8B59-E25D84564163}" sibTransId="{557188CB-CACA-4225-BBE3-1F6D779D46A2}"/>
    <dgm:cxn modelId="{11ABF57D-9F49-4542-9FA5-E50020527851}" type="presOf" srcId="{9C984CB4-3B87-4377-9D96-05ED5BFEFEDA}" destId="{53B3B575-6842-4AD8-BF84-B5B2A45CB4E1}" srcOrd="0" destOrd="0" presId="urn:microsoft.com/office/officeart/2005/8/layout/process4"/>
    <dgm:cxn modelId="{7BF9F7C3-09BC-4ED1-8A32-E34CEFF67307}" srcId="{294667D4-6F83-426A-B347-0EE055E75186}" destId="{15F6ECE0-8700-4C02-BC7F-DDB20EDE349B}" srcOrd="0" destOrd="0" parTransId="{4020058A-5099-4242-B2AD-FDA27A9E7729}" sibTransId="{7AA6DD53-713A-43BE-9982-744781677FD8}"/>
    <dgm:cxn modelId="{44A4E18A-6D78-4255-8582-3B8456AF7961}" srcId="{1BB77044-56D4-497D-8E37-1DF4FC11A3CB}" destId="{9C984CB4-3B87-4377-9D96-05ED5BFEFEDA}" srcOrd="0" destOrd="0" parTransId="{D7F52ECB-D5CB-4B56-A2BB-64BC789E4EC0}" sibTransId="{CD53473F-2C98-4616-B155-379B3A3463B4}"/>
    <dgm:cxn modelId="{E7C5942D-D7AC-4F4C-BD5D-6FF953C3CCB3}" type="presOf" srcId="{294667D4-6F83-426A-B347-0EE055E75186}" destId="{5F95F7EB-721B-4232-8472-9C0E0954C122}" srcOrd="1" destOrd="0" presId="urn:microsoft.com/office/officeart/2005/8/layout/process4"/>
    <dgm:cxn modelId="{A78CB1FE-9E6A-4781-BEA4-2C8255229AAC}" srcId="{FC1A1553-38AA-471B-A252-E695395C2164}" destId="{B02C3CA0-CD3F-4104-B971-48DE866C40CA}" srcOrd="1" destOrd="0" parTransId="{2F276F10-14A3-4AEC-B4B0-63C063E4A251}" sibTransId="{ED9DA181-C717-4D6B-B541-99DB56865B22}"/>
    <dgm:cxn modelId="{614CBCBC-C2D6-4F19-B7ED-D340766195B3}" type="presOf" srcId="{B02C3CA0-CD3F-4104-B971-48DE866C40CA}" destId="{B5E0D8FD-323B-47CF-8A35-3DFC9D56BABB}" srcOrd="0" destOrd="0" presId="urn:microsoft.com/office/officeart/2005/8/layout/process4"/>
    <dgm:cxn modelId="{3B549728-BD32-4B81-A8B9-0874E2D41EF0}" type="presOf" srcId="{27C797A2-3F1C-4EF1-8B92-86304123A37D}" destId="{C2015CC3-9753-41EB-972A-ED9B72365A2A}" srcOrd="0" destOrd="0" presId="urn:microsoft.com/office/officeart/2005/8/layout/process4"/>
    <dgm:cxn modelId="{6D153BD8-1E51-4FB6-8BD4-12AD375AEE5D}" type="presOf" srcId="{1BB77044-56D4-497D-8E37-1DF4FC11A3CB}" destId="{46BD548A-1A46-4B8E-B19D-EF7F2F9FC355}" srcOrd="1" destOrd="0" presId="urn:microsoft.com/office/officeart/2005/8/layout/process4"/>
    <dgm:cxn modelId="{7745E769-F9D2-4125-A7DD-DA191FA980D1}" type="presOf" srcId="{15F6ECE0-8700-4C02-BC7F-DDB20EDE349B}" destId="{68CCDF3F-6A32-433A-B2C3-EC793A41E104}" srcOrd="0" destOrd="0" presId="urn:microsoft.com/office/officeart/2005/8/layout/process4"/>
    <dgm:cxn modelId="{7432C401-A972-4116-B230-84279F5571EF}" type="presOf" srcId="{FC1A1553-38AA-471B-A252-E695395C2164}" destId="{373D5422-05E9-43C0-BA67-4C5E3A8C8E8F}" srcOrd="0" destOrd="0" presId="urn:microsoft.com/office/officeart/2005/8/layout/process4"/>
    <dgm:cxn modelId="{B7E0336E-44BF-45C3-8C53-B94B11D9AF13}" type="presParOf" srcId="{373D5422-05E9-43C0-BA67-4C5E3A8C8E8F}" destId="{0074AB8E-B968-49D2-8108-A780231023C4}" srcOrd="0" destOrd="0" presId="urn:microsoft.com/office/officeart/2005/8/layout/process4"/>
    <dgm:cxn modelId="{E51D0533-8436-4313-ADCD-421017D40286}" type="presParOf" srcId="{0074AB8E-B968-49D2-8108-A780231023C4}" destId="{BF1714A3-AC71-4983-ABD3-65A6740AC806}" srcOrd="0" destOrd="0" presId="urn:microsoft.com/office/officeart/2005/8/layout/process4"/>
    <dgm:cxn modelId="{8015390F-50A7-4320-B85B-2E483D41BC0A}" type="presParOf" srcId="{0074AB8E-B968-49D2-8108-A780231023C4}" destId="{5F95F7EB-721B-4232-8472-9C0E0954C122}" srcOrd="1" destOrd="0" presId="urn:microsoft.com/office/officeart/2005/8/layout/process4"/>
    <dgm:cxn modelId="{1ADCF3CF-F14B-4EE7-AD8B-C4CA7C37165A}" type="presParOf" srcId="{0074AB8E-B968-49D2-8108-A780231023C4}" destId="{D2816BF5-381C-4D79-996C-F3331527671E}" srcOrd="2" destOrd="0" presId="urn:microsoft.com/office/officeart/2005/8/layout/process4"/>
    <dgm:cxn modelId="{08296CCE-CE8F-4795-8DDE-3EF8E2870BA9}" type="presParOf" srcId="{D2816BF5-381C-4D79-996C-F3331527671E}" destId="{68CCDF3F-6A32-433A-B2C3-EC793A41E104}" srcOrd="0" destOrd="0" presId="urn:microsoft.com/office/officeart/2005/8/layout/process4"/>
    <dgm:cxn modelId="{F66F8916-2B8D-40F6-81CA-2AB5CF0AA7EB}" type="presParOf" srcId="{373D5422-05E9-43C0-BA67-4C5E3A8C8E8F}" destId="{E1E2C50E-E5C0-4518-A050-AD5C9CAF5C8B}" srcOrd="1" destOrd="0" presId="urn:microsoft.com/office/officeart/2005/8/layout/process4"/>
    <dgm:cxn modelId="{2AD9BF9B-A9E5-4D38-8493-3B09C555C151}" type="presParOf" srcId="{373D5422-05E9-43C0-BA67-4C5E3A8C8E8F}" destId="{EB666724-7179-47F8-BF4C-EDDAC15CF1F7}" srcOrd="2" destOrd="0" presId="urn:microsoft.com/office/officeart/2005/8/layout/process4"/>
    <dgm:cxn modelId="{B8782F6F-2F19-4C31-B297-E084A6567436}" type="presParOf" srcId="{EB666724-7179-47F8-BF4C-EDDAC15CF1F7}" destId="{B5E0D8FD-323B-47CF-8A35-3DFC9D56BABB}" srcOrd="0" destOrd="0" presId="urn:microsoft.com/office/officeart/2005/8/layout/process4"/>
    <dgm:cxn modelId="{144988AB-FD6B-4530-BDCC-596C6373077B}" type="presParOf" srcId="{EB666724-7179-47F8-BF4C-EDDAC15CF1F7}" destId="{572DAAB8-B7C6-400D-8115-0EF429D63CD2}" srcOrd="1" destOrd="0" presId="urn:microsoft.com/office/officeart/2005/8/layout/process4"/>
    <dgm:cxn modelId="{A4428901-2349-41A4-894F-C0E622E478E2}" type="presParOf" srcId="{EB666724-7179-47F8-BF4C-EDDAC15CF1F7}" destId="{DCD15172-F1E3-427F-AEC1-3FEA76216CC2}" srcOrd="2" destOrd="0" presId="urn:microsoft.com/office/officeart/2005/8/layout/process4"/>
    <dgm:cxn modelId="{EF14B88F-5001-47F0-A26D-5EC461BA8F98}" type="presParOf" srcId="{DCD15172-F1E3-427F-AEC1-3FEA76216CC2}" destId="{C2015CC3-9753-41EB-972A-ED9B72365A2A}" srcOrd="0" destOrd="0" presId="urn:microsoft.com/office/officeart/2005/8/layout/process4"/>
    <dgm:cxn modelId="{AF1EADE8-E8D4-4682-8F5C-6EA3330FD178}" type="presParOf" srcId="{373D5422-05E9-43C0-BA67-4C5E3A8C8E8F}" destId="{00DB25DB-41EB-4ED2-8C51-69532004F752}" srcOrd="3" destOrd="0" presId="urn:microsoft.com/office/officeart/2005/8/layout/process4"/>
    <dgm:cxn modelId="{AF1E649D-9426-468B-9CC3-D5B2FF744332}" type="presParOf" srcId="{373D5422-05E9-43C0-BA67-4C5E3A8C8E8F}" destId="{1D44DB83-E07B-4BFE-B3C1-BD4DFC8FBD07}" srcOrd="4" destOrd="0" presId="urn:microsoft.com/office/officeart/2005/8/layout/process4"/>
    <dgm:cxn modelId="{14407AF7-9A97-42CE-A44C-DD4F02A8BA01}" type="presParOf" srcId="{1D44DB83-E07B-4BFE-B3C1-BD4DFC8FBD07}" destId="{74116013-E951-4401-B51D-AA310A4579B3}" srcOrd="0" destOrd="0" presId="urn:microsoft.com/office/officeart/2005/8/layout/process4"/>
    <dgm:cxn modelId="{9EAF73DC-C57E-443C-B675-A4C594E862DC}" type="presParOf" srcId="{1D44DB83-E07B-4BFE-B3C1-BD4DFC8FBD07}" destId="{46BD548A-1A46-4B8E-B19D-EF7F2F9FC355}" srcOrd="1" destOrd="0" presId="urn:microsoft.com/office/officeart/2005/8/layout/process4"/>
    <dgm:cxn modelId="{657C765E-645B-4382-A8DA-DB1208A3ABF9}" type="presParOf" srcId="{1D44DB83-E07B-4BFE-B3C1-BD4DFC8FBD07}" destId="{F6C43AB2-5F35-402C-A0D7-BA129139A49A}" srcOrd="2" destOrd="0" presId="urn:microsoft.com/office/officeart/2005/8/layout/process4"/>
    <dgm:cxn modelId="{2EEE0CFA-B25A-4C65-B42C-708A9DC68ADF}" type="presParOf" srcId="{F6C43AB2-5F35-402C-A0D7-BA129139A49A}" destId="{53B3B575-6842-4AD8-BF84-B5B2A45CB4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855D5-A3D5-40BB-9761-F3F21624FFDC}">
      <dsp:nvSpPr>
        <dsp:cNvPr id="0" name=""/>
        <dsp:cNvSpPr/>
      </dsp:nvSpPr>
      <dsp:spPr>
        <a:xfrm>
          <a:off x="2232" y="1042269"/>
          <a:ext cx="2260342" cy="11301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it-IT" sz="3600" kern="1200" dirty="0" smtClean="0"/>
            <a:t>PESCA ILEGAL</a:t>
          </a:r>
          <a:endParaRPr lang="it-IT" sz="3600" kern="1200" dirty="0"/>
        </a:p>
      </dsp:txBody>
      <dsp:txXfrm>
        <a:off x="35334" y="1075371"/>
        <a:ext cx="2194138" cy="1063967"/>
      </dsp:txXfrm>
    </dsp:sp>
    <dsp:sp modelId="{BE682DC1-1110-41DD-A81A-5976F2B46FBD}">
      <dsp:nvSpPr>
        <dsp:cNvPr id="0" name=""/>
        <dsp:cNvSpPr/>
      </dsp:nvSpPr>
      <dsp:spPr>
        <a:xfrm rot="19306977">
          <a:off x="2140215" y="1222530"/>
          <a:ext cx="1141804" cy="63281"/>
        </a:xfrm>
        <a:custGeom>
          <a:avLst/>
          <a:gdLst/>
          <a:ahLst/>
          <a:cxnLst/>
          <a:rect l="0" t="0" r="0" b="0"/>
          <a:pathLst>
            <a:path>
              <a:moveTo>
                <a:pt x="0" y="31640"/>
              </a:moveTo>
              <a:lnTo>
                <a:pt x="1141804" y="31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682572" y="1225625"/>
        <a:ext cx="57090" cy="57090"/>
      </dsp:txXfrm>
    </dsp:sp>
    <dsp:sp modelId="{95F42FE9-BF84-4602-B807-12E7C795BC54}">
      <dsp:nvSpPr>
        <dsp:cNvPr id="0" name=""/>
        <dsp:cNvSpPr/>
      </dsp:nvSpPr>
      <dsp:spPr>
        <a:xfrm>
          <a:off x="3159660" y="335900"/>
          <a:ext cx="2260342" cy="11301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-90% </a:t>
          </a:r>
          <a:r>
            <a:rPr lang="it-IT" sz="2800" kern="1200" dirty="0" err="1" smtClean="0"/>
            <a:t>atunes</a:t>
          </a:r>
          <a:r>
            <a:rPr lang="it-IT" sz="2800" kern="1200" dirty="0" smtClean="0"/>
            <a:t> </a:t>
          </a:r>
        </a:p>
        <a:p>
          <a:pPr lvl="0" algn="ctr" defTabSz="1244600">
            <a:lnSpc>
              <a:spcPct val="90000"/>
            </a:lnSpc>
            <a:spcBef>
              <a:spcPct val="0"/>
            </a:spcBef>
            <a:spcAft>
              <a:spcPct val="35000"/>
            </a:spcAft>
          </a:pPr>
          <a:r>
            <a:rPr lang="it-IT" sz="2200" kern="1200" dirty="0" smtClean="0"/>
            <a:t>(</a:t>
          </a:r>
          <a:r>
            <a:rPr kumimoji="0" lang="es-ES" sz="2200" b="0" i="0" u="none" strike="noStrike" kern="1200" cap="none" normalizeH="0" baseline="0" dirty="0" smtClean="0">
              <a:ln>
                <a:noFill/>
              </a:ln>
              <a:solidFill>
                <a:schemeClr val="tx1"/>
              </a:solidFill>
              <a:effectLst/>
              <a:ea typeface="Calibri" pitchFamily="34" charset="0"/>
              <a:cs typeface="Arial" pitchFamily="34" charset="0"/>
            </a:rPr>
            <a:t>Atlánticoeuropeo)</a:t>
          </a:r>
          <a:r>
            <a:rPr kumimoji="0" lang="es-ES" sz="2300" b="0" i="0" u="none" strike="noStrike" kern="1200" cap="none" normalizeH="0" baseline="0" dirty="0" smtClean="0">
              <a:ln>
                <a:noFill/>
              </a:ln>
              <a:solidFill>
                <a:schemeClr val="tx1"/>
              </a:solidFill>
              <a:effectLst/>
              <a:ea typeface="Calibri" pitchFamily="34" charset="0"/>
              <a:cs typeface="Arial" pitchFamily="34" charset="0"/>
            </a:rPr>
            <a:t> </a:t>
          </a:r>
          <a:endParaRPr lang="it-IT" sz="2300" kern="1200" dirty="0"/>
        </a:p>
      </dsp:txBody>
      <dsp:txXfrm>
        <a:off x="3192762" y="369002"/>
        <a:ext cx="2194138" cy="1063967"/>
      </dsp:txXfrm>
    </dsp:sp>
    <dsp:sp modelId="{39886757-37EF-4529-8C53-571EA075AAA2}">
      <dsp:nvSpPr>
        <dsp:cNvPr id="0" name=""/>
        <dsp:cNvSpPr/>
      </dsp:nvSpPr>
      <dsp:spPr>
        <a:xfrm rot="2142401">
          <a:off x="2157919" y="1900638"/>
          <a:ext cx="1113448" cy="63281"/>
        </a:xfrm>
        <a:custGeom>
          <a:avLst/>
          <a:gdLst/>
          <a:ahLst/>
          <a:cxnLst/>
          <a:rect l="0" t="0" r="0" b="0"/>
          <a:pathLst>
            <a:path>
              <a:moveTo>
                <a:pt x="0" y="31640"/>
              </a:moveTo>
              <a:lnTo>
                <a:pt x="1113448" y="31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686807" y="1904443"/>
        <a:ext cx="55672" cy="55672"/>
      </dsp:txXfrm>
    </dsp:sp>
    <dsp:sp modelId="{0AF4D021-E34B-4E83-B5FA-DD3838B5D29D}">
      <dsp:nvSpPr>
        <dsp:cNvPr id="0" name=""/>
        <dsp:cNvSpPr/>
      </dsp:nvSpPr>
      <dsp:spPr>
        <a:xfrm>
          <a:off x="3166712" y="1692117"/>
          <a:ext cx="2260342" cy="11301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0" lang="es-ES" sz="2800" b="0" i="0" u="none" strike="noStrike" kern="1200" cap="none" normalizeH="0" baseline="0" dirty="0" smtClean="0">
              <a:ln>
                <a:noFill/>
              </a:ln>
              <a:solidFill>
                <a:schemeClr val="tx1"/>
              </a:solidFill>
              <a:effectLst/>
              <a:ea typeface="Calibri" pitchFamily="34" charset="0"/>
              <a:cs typeface="Arial" pitchFamily="34" charset="0"/>
            </a:rPr>
            <a:t>-50% atunes </a:t>
          </a:r>
          <a:r>
            <a:rPr kumimoji="0" lang="es-ES" sz="2200" b="0" i="0" u="none" strike="noStrike" kern="1200" cap="none" normalizeH="0" baseline="0" dirty="0" smtClean="0">
              <a:ln>
                <a:noFill/>
              </a:ln>
              <a:solidFill>
                <a:schemeClr val="tx1"/>
              </a:solidFill>
              <a:effectLst/>
              <a:ea typeface="Calibri" pitchFamily="34" charset="0"/>
              <a:cs typeface="Arial" pitchFamily="34" charset="0"/>
            </a:rPr>
            <a:t>(Mediterráneo)</a:t>
          </a:r>
          <a:endParaRPr lang="it-IT" sz="2200" kern="1200" dirty="0"/>
        </a:p>
      </dsp:txBody>
      <dsp:txXfrm>
        <a:off x="3199814" y="1725219"/>
        <a:ext cx="2194138" cy="1063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5F7EB-721B-4232-8472-9C0E0954C122}">
      <dsp:nvSpPr>
        <dsp:cNvPr id="0" name=""/>
        <dsp:cNvSpPr/>
      </dsp:nvSpPr>
      <dsp:spPr>
        <a:xfrm>
          <a:off x="0" y="2850734"/>
          <a:ext cx="5500693" cy="9354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2200" b="0" i="0" kern="1200" dirty="0" err="1" smtClean="0"/>
            <a:t>Disminución</a:t>
          </a:r>
          <a:r>
            <a:rPr lang="it-IT" sz="2200" b="0" i="0" kern="1200" dirty="0" smtClean="0"/>
            <a:t> de </a:t>
          </a:r>
          <a:r>
            <a:rPr lang="it-IT" sz="2200" b="0" i="0" kern="1200" dirty="0" err="1" smtClean="0"/>
            <a:t>las</a:t>
          </a:r>
          <a:r>
            <a:rPr lang="it-IT" sz="2200" b="0" i="0" kern="1200" dirty="0" smtClean="0"/>
            <a:t> </a:t>
          </a:r>
          <a:r>
            <a:rPr lang="es-ES" sz="2200" kern="1200" dirty="0" smtClean="0"/>
            <a:t>producciones españolas</a:t>
          </a:r>
        </a:p>
        <a:p>
          <a:pPr lvl="0" algn="ctr" defTabSz="533400">
            <a:lnSpc>
              <a:spcPct val="90000"/>
            </a:lnSpc>
            <a:spcBef>
              <a:spcPct val="0"/>
            </a:spcBef>
            <a:spcAft>
              <a:spcPct val="35000"/>
            </a:spcAft>
          </a:pPr>
          <a:endParaRPr lang="it-IT" sz="1200" kern="1200" dirty="0"/>
        </a:p>
      </dsp:txBody>
      <dsp:txXfrm>
        <a:off x="0" y="2850734"/>
        <a:ext cx="5500693" cy="505145"/>
      </dsp:txXfrm>
    </dsp:sp>
    <dsp:sp modelId="{68CCDF3F-6A32-433A-B2C3-EC793A41E104}">
      <dsp:nvSpPr>
        <dsp:cNvPr id="0" name=""/>
        <dsp:cNvSpPr/>
      </dsp:nvSpPr>
      <dsp:spPr>
        <a:xfrm>
          <a:off x="0" y="3327728"/>
          <a:ext cx="5500693" cy="4303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it-IT" sz="2400" kern="1200" dirty="0" err="1" smtClean="0"/>
            <a:t>Crisis</a:t>
          </a:r>
          <a:r>
            <a:rPr lang="it-IT" sz="2400" kern="1200" dirty="0" smtClean="0"/>
            <a:t> de la </a:t>
          </a:r>
          <a:r>
            <a:rPr lang="it-IT" sz="2400" kern="1200" dirty="0" err="1" smtClean="0"/>
            <a:t>pescadería</a:t>
          </a:r>
          <a:r>
            <a:rPr lang="it-IT" sz="2400" kern="1200" dirty="0" smtClean="0"/>
            <a:t> </a:t>
          </a:r>
          <a:endParaRPr lang="it-IT" sz="2400" kern="1200" dirty="0"/>
        </a:p>
      </dsp:txBody>
      <dsp:txXfrm>
        <a:off x="0" y="3327728"/>
        <a:ext cx="5500693" cy="430309"/>
      </dsp:txXfrm>
    </dsp:sp>
    <dsp:sp modelId="{572DAAB8-B7C6-400D-8115-0EF429D63CD2}">
      <dsp:nvSpPr>
        <dsp:cNvPr id="0" name=""/>
        <dsp:cNvSpPr/>
      </dsp:nvSpPr>
      <dsp:spPr>
        <a:xfrm rot="10800000">
          <a:off x="0" y="1425367"/>
          <a:ext cx="5500693" cy="143873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kern="1200" dirty="0" err="1" smtClean="0"/>
            <a:t>Desplazamiento</a:t>
          </a:r>
          <a:r>
            <a:rPr lang="it-IT" sz="2200" kern="1200" dirty="0" smtClean="0"/>
            <a:t> de </a:t>
          </a:r>
          <a:r>
            <a:rPr lang="it-IT" sz="2200" kern="1200" dirty="0" err="1" smtClean="0"/>
            <a:t>las</a:t>
          </a:r>
          <a:r>
            <a:rPr lang="it-IT" sz="2200" kern="1200" dirty="0" smtClean="0"/>
            <a:t> </a:t>
          </a:r>
          <a:r>
            <a:rPr lang="it-IT" sz="2200" kern="1200" dirty="0" err="1" smtClean="0"/>
            <a:t>granjas</a:t>
          </a:r>
          <a:endParaRPr lang="it-IT" sz="2200" kern="1200" dirty="0"/>
        </a:p>
      </dsp:txBody>
      <dsp:txXfrm rot="-10800000">
        <a:off x="0" y="1425367"/>
        <a:ext cx="5500693" cy="504994"/>
      </dsp:txXfrm>
    </dsp:sp>
    <dsp:sp modelId="{C2015CC3-9753-41EB-972A-ED9B72365A2A}">
      <dsp:nvSpPr>
        <dsp:cNvPr id="0" name=""/>
        <dsp:cNvSpPr/>
      </dsp:nvSpPr>
      <dsp:spPr>
        <a:xfrm>
          <a:off x="0" y="1930361"/>
          <a:ext cx="5500693" cy="4301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kern="1200" dirty="0" smtClean="0"/>
            <a:t>Más cercano a las zonas de captura</a:t>
          </a:r>
          <a:r>
            <a:rPr lang="it-IT" sz="1900" kern="1200" dirty="0" smtClean="0"/>
            <a:t> </a:t>
          </a:r>
          <a:r>
            <a:rPr lang="es-ES" sz="1900" kern="1200" dirty="0" smtClean="0"/>
            <a:t>(Malta, Túnez, Croacia, Italia y Turquía).</a:t>
          </a:r>
          <a:endParaRPr lang="it-IT" sz="1900" kern="1200" dirty="0"/>
        </a:p>
      </dsp:txBody>
      <dsp:txXfrm>
        <a:off x="0" y="1930361"/>
        <a:ext cx="5500693" cy="430180"/>
      </dsp:txXfrm>
    </dsp:sp>
    <dsp:sp modelId="{46BD548A-1A46-4B8E-B19D-EF7F2F9FC355}">
      <dsp:nvSpPr>
        <dsp:cNvPr id="0" name=""/>
        <dsp:cNvSpPr/>
      </dsp:nvSpPr>
      <dsp:spPr>
        <a:xfrm rot="10800000">
          <a:off x="0" y="66548"/>
          <a:ext cx="5500693" cy="143873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200" kern="1200" dirty="0" smtClean="0"/>
            <a:t>Empresas productoras</a:t>
          </a:r>
          <a:endParaRPr lang="it-IT" sz="2200" kern="1200" dirty="0" smtClean="0"/>
        </a:p>
        <a:p>
          <a:pPr lvl="0" algn="ctr" defTabSz="844550">
            <a:lnSpc>
              <a:spcPct val="90000"/>
            </a:lnSpc>
            <a:spcBef>
              <a:spcPct val="0"/>
            </a:spcBef>
            <a:spcAft>
              <a:spcPct val="35000"/>
            </a:spcAft>
          </a:pPr>
          <a:endParaRPr lang="it-IT" sz="1200" kern="1200" dirty="0"/>
        </a:p>
      </dsp:txBody>
      <dsp:txXfrm rot="-10800000">
        <a:off x="0" y="66548"/>
        <a:ext cx="5500693" cy="504994"/>
      </dsp:txXfrm>
    </dsp:sp>
    <dsp:sp modelId="{53B3B575-6842-4AD8-BF84-B5B2A45CB4E1}">
      <dsp:nvSpPr>
        <dsp:cNvPr id="0" name=""/>
        <dsp:cNvSpPr/>
      </dsp:nvSpPr>
      <dsp:spPr>
        <a:xfrm>
          <a:off x="0" y="505663"/>
          <a:ext cx="5500693" cy="4301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2200" kern="1200" dirty="0" err="1" smtClean="0"/>
            <a:t>Quieren</a:t>
          </a:r>
          <a:r>
            <a:rPr lang="it-IT" sz="2200" kern="1200" dirty="0" smtClean="0"/>
            <a:t> </a:t>
          </a:r>
          <a:r>
            <a:rPr lang="es-ES" sz="2200" kern="1200" dirty="0" smtClean="0"/>
            <a:t>un mayor rendimiento económico</a:t>
          </a:r>
          <a:endParaRPr lang="it-IT" sz="2200" kern="1200" dirty="0" smtClean="0"/>
        </a:p>
        <a:p>
          <a:pPr lvl="0" algn="ctr" defTabSz="1200150">
            <a:lnSpc>
              <a:spcPct val="90000"/>
            </a:lnSpc>
            <a:spcBef>
              <a:spcPct val="0"/>
            </a:spcBef>
            <a:spcAft>
              <a:spcPct val="35000"/>
            </a:spcAft>
          </a:pPr>
          <a:endParaRPr lang="it-IT" sz="1400" kern="1200" dirty="0"/>
        </a:p>
      </dsp:txBody>
      <dsp:txXfrm>
        <a:off x="0" y="505663"/>
        <a:ext cx="5500693" cy="4301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9CC6D-D9E6-4645-8532-20D2F382F9C6}" type="datetimeFigureOut">
              <a:rPr lang="es-ES" smtClean="0"/>
              <a:pPr/>
              <a:t>09/02/2015</a:t>
            </a:fld>
            <a:endParaRPr lang="es-E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1B860-3FB9-4740-95A7-A223403F85D1}" type="slidenum">
              <a:rPr lang="es-ES" smtClean="0"/>
              <a:pPr/>
              <a:t>‹N›</a:t>
            </a:fld>
            <a:endParaRPr lang="es-ES"/>
          </a:p>
        </p:txBody>
      </p:sp>
    </p:spTree>
    <p:extLst>
      <p:ext uri="{BB962C8B-B14F-4D97-AF65-F5344CB8AC3E}">
        <p14:creationId xmlns:p14="http://schemas.microsoft.com/office/powerpoint/2010/main" val="222972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 dirty="0"/>
          </a:p>
        </p:txBody>
      </p:sp>
      <p:sp>
        <p:nvSpPr>
          <p:cNvPr id="4" name="Segnaposto numero diapositiva 3"/>
          <p:cNvSpPr>
            <a:spLocks noGrp="1"/>
          </p:cNvSpPr>
          <p:nvPr>
            <p:ph type="sldNum" sz="quarter" idx="10"/>
          </p:nvPr>
        </p:nvSpPr>
        <p:spPr/>
        <p:txBody>
          <a:bodyPr/>
          <a:lstStyle/>
          <a:p>
            <a:fld id="{6401B860-3FB9-4740-95A7-A223403F85D1}" type="slidenum">
              <a:rPr lang="es-ES" smtClean="0"/>
              <a:pPr/>
              <a:t>2</a:t>
            </a:fld>
            <a:endParaRPr lang="es-ES"/>
          </a:p>
        </p:txBody>
      </p:sp>
    </p:spTree>
    <p:extLst>
      <p:ext uri="{BB962C8B-B14F-4D97-AF65-F5344CB8AC3E}">
        <p14:creationId xmlns:p14="http://schemas.microsoft.com/office/powerpoint/2010/main" val="24641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6D66C7-934F-40B7-A41D-4D66D96D7917}" type="datetimeFigureOut">
              <a:rPr lang="it-IT" smtClean="0"/>
              <a:pPr/>
              <a:t>09/02/2015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7C9F4D-4AEF-443C-AA15-8534C39C905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D66C7-934F-40B7-A41D-4D66D96D7917}" type="datetimeFigureOut">
              <a:rPr lang="it-IT" smtClean="0"/>
              <a:pPr/>
              <a:t>09/02/2015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C9F4D-4AEF-443C-AA15-8534C39C905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500042"/>
            <a:ext cx="7858180" cy="1857388"/>
          </a:xfrm>
        </p:spPr>
        <p:txBody>
          <a:bodyPr>
            <a:normAutofit/>
          </a:bodyPr>
          <a:lstStyle/>
          <a:p>
            <a:r>
              <a:rPr lang="es-ES" sz="8800" b="1" dirty="0">
                <a:latin typeface="+mn-lt"/>
              </a:rPr>
              <a:t>EL ATÚN </a:t>
            </a:r>
            <a:r>
              <a:rPr lang="es-ES" sz="8800" b="1" dirty="0" smtClean="0">
                <a:latin typeface="+mn-lt"/>
              </a:rPr>
              <a:t>ROJO</a:t>
            </a:r>
            <a:endParaRPr lang="it-IT" sz="8800" b="1" dirty="0">
              <a:latin typeface="+mn-lt"/>
            </a:endParaRPr>
          </a:p>
        </p:txBody>
      </p:sp>
      <p:sp>
        <p:nvSpPr>
          <p:cNvPr id="3" name="Sottotitolo 2"/>
          <p:cNvSpPr>
            <a:spLocks noGrp="1"/>
          </p:cNvSpPr>
          <p:nvPr>
            <p:ph type="subTitle" idx="1"/>
          </p:nvPr>
        </p:nvSpPr>
        <p:spPr>
          <a:xfrm>
            <a:off x="1428728" y="2143116"/>
            <a:ext cx="6400800" cy="1752600"/>
          </a:xfrm>
        </p:spPr>
        <p:txBody>
          <a:bodyPr/>
          <a:lstStyle/>
          <a:p>
            <a:endParaRPr lang="it-IT" dirty="0" smtClean="0"/>
          </a:p>
          <a:p>
            <a:r>
              <a:rPr lang="it-IT" sz="4800" dirty="0" smtClean="0">
                <a:solidFill>
                  <a:schemeClr val="tx1"/>
                </a:solidFill>
              </a:rPr>
              <a:t>- al </a:t>
            </a:r>
            <a:r>
              <a:rPr lang="it-IT" sz="4800" dirty="0">
                <a:solidFill>
                  <a:schemeClr val="tx1"/>
                </a:solidFill>
              </a:rPr>
              <a:t>borde del </a:t>
            </a:r>
            <a:r>
              <a:rPr lang="it-IT" sz="4800" dirty="0" err="1" smtClean="0">
                <a:solidFill>
                  <a:schemeClr val="tx1"/>
                </a:solidFill>
              </a:rPr>
              <a:t>colapso</a:t>
            </a:r>
            <a:r>
              <a:rPr lang="it-IT" sz="4800" dirty="0" smtClean="0">
                <a:solidFill>
                  <a:schemeClr val="tx1"/>
                </a:solidFill>
              </a:rPr>
              <a:t> -</a:t>
            </a:r>
            <a:endParaRPr lang="it-IT" sz="4800" dirty="0">
              <a:solidFill>
                <a:schemeClr val="tx1"/>
              </a:solidFill>
            </a:endParaRPr>
          </a:p>
          <a:p>
            <a:endParaRPr lang="it-IT" sz="4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pic>
        <p:nvPicPr>
          <p:cNvPr id="30726" name="Picture 6"/>
          <p:cNvPicPr>
            <a:picLocks noChangeAspect="1" noChangeArrowheads="1"/>
          </p:cNvPicPr>
          <p:nvPr/>
        </p:nvPicPr>
        <p:blipFill>
          <a:blip r:embed="rId3" cstate="print"/>
          <a:srcRect t="211" r="11230" b="6320"/>
          <a:stretch>
            <a:fillRect/>
          </a:stretch>
        </p:blipFill>
        <p:spPr bwMode="auto">
          <a:xfrm>
            <a:off x="-22104" y="-19139"/>
            <a:ext cx="6677732" cy="6858000"/>
          </a:xfrm>
          <a:prstGeom prst="rect">
            <a:avLst/>
          </a:prstGeom>
          <a:noFill/>
          <a:ln w="9525">
            <a:noFill/>
            <a:miter lim="800000"/>
            <a:headEnd/>
            <a:tailEnd/>
          </a:ln>
          <a:effectLst/>
        </p:spPr>
      </p:pic>
      <p:sp>
        <p:nvSpPr>
          <p:cNvPr id="30727" name="Rectangle 7"/>
          <p:cNvSpPr>
            <a:spLocks noChangeArrowheads="1"/>
          </p:cNvSpPr>
          <p:nvPr/>
        </p:nvSpPr>
        <p:spPr bwMode="auto">
          <a:xfrm>
            <a:off x="6655628" y="2204864"/>
            <a:ext cx="250029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800" dirty="0" smtClean="0">
                <a:ea typeface="Calibri" pitchFamily="34" charset="0"/>
                <a:cs typeface="Arial" pitchFamily="34" charset="0"/>
              </a:rPr>
              <a:t>E</a:t>
            </a:r>
            <a:r>
              <a:rPr kumimoji="0" lang="es-ES" sz="2800" b="0" i="0" u="none" strike="noStrike" cap="none" normalizeH="0" baseline="0" dirty="0" smtClean="0">
                <a:ln>
                  <a:noFill/>
                </a:ln>
                <a:solidFill>
                  <a:schemeClr val="tx1"/>
                </a:solidFill>
                <a:effectLst/>
                <a:ea typeface="Calibri" pitchFamily="34" charset="0"/>
                <a:cs typeface="Arial" pitchFamily="34" charset="0"/>
              </a:rPr>
              <a:t>l </a:t>
            </a:r>
            <a:r>
              <a:rPr kumimoji="0" lang="es-ES" sz="2800" b="1" i="0" u="none" strike="noStrike" cap="none" normalizeH="0" baseline="0" dirty="0" smtClean="0">
                <a:ln>
                  <a:noFill/>
                </a:ln>
                <a:solidFill>
                  <a:schemeClr val="accent6">
                    <a:lumMod val="75000"/>
                  </a:schemeClr>
                </a:solidFill>
                <a:effectLst/>
                <a:ea typeface="Calibri" pitchFamily="34" charset="0"/>
                <a:cs typeface="Arial" pitchFamily="34" charset="0"/>
              </a:rPr>
              <a:t>96% </a:t>
            </a:r>
            <a:r>
              <a:rPr kumimoji="0" lang="es-ES" sz="2800" b="0" i="0" u="none" strike="noStrike" cap="none" normalizeH="0" baseline="0" dirty="0" smtClean="0">
                <a:ln>
                  <a:noFill/>
                </a:ln>
                <a:solidFill>
                  <a:schemeClr val="tx1"/>
                </a:solidFill>
                <a:effectLst/>
                <a:ea typeface="Calibri" pitchFamily="34" charset="0"/>
                <a:cs typeface="Arial" pitchFamily="34" charset="0"/>
              </a:rPr>
              <a:t>de la producción, es exportada directamente a Japón, en su mayoría ultra congelada</a:t>
            </a:r>
            <a:endParaRPr kumimoji="0" lang="es-ES" sz="28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4558" b="-1"/>
          <a:stretch>
            <a:fillRect/>
          </a:stretch>
        </p:blipFill>
        <p:spPr bwMode="auto">
          <a:xfrm>
            <a:off x="4357686" y="4909574"/>
            <a:ext cx="4786314" cy="1857388"/>
          </a:xfrm>
          <a:prstGeom prst="rect">
            <a:avLst/>
          </a:prstGeom>
          <a:noFill/>
          <a:ln w="9525">
            <a:noFill/>
            <a:miter lim="800000"/>
            <a:headEnd/>
            <a:tailEnd/>
          </a:ln>
          <a:effectLst/>
        </p:spPr>
      </p:pic>
      <p:sp>
        <p:nvSpPr>
          <p:cNvPr id="2" name="Titolo 1"/>
          <p:cNvSpPr>
            <a:spLocks noGrp="1"/>
          </p:cNvSpPr>
          <p:nvPr>
            <p:ph type="title"/>
          </p:nvPr>
        </p:nvSpPr>
        <p:spPr>
          <a:xfrm>
            <a:off x="448729" y="22653"/>
            <a:ext cx="8229600" cy="1143000"/>
          </a:xfrm>
        </p:spPr>
        <p:txBody>
          <a:bodyPr>
            <a:normAutofit fontScale="90000"/>
          </a:bodyPr>
          <a:lstStyle/>
          <a:p>
            <a:r>
              <a:rPr lang="it-IT" u="sng" dirty="0" smtClean="0">
                <a:latin typeface="+mn-lt"/>
              </a:rPr>
              <a:t>DE LAS CAPTURAS A LA SOBREPESCA</a:t>
            </a:r>
            <a:endParaRPr lang="it-IT" u="sng" dirty="0">
              <a:latin typeface="+mn-lt"/>
            </a:endParaRPr>
          </a:p>
        </p:txBody>
      </p:sp>
      <p:sp>
        <p:nvSpPr>
          <p:cNvPr id="3076" name="Rectangle 4"/>
          <p:cNvSpPr>
            <a:spLocks noChangeArrowheads="1"/>
          </p:cNvSpPr>
          <p:nvPr/>
        </p:nvSpPr>
        <p:spPr bwMode="auto">
          <a:xfrm>
            <a:off x="642910" y="1071546"/>
            <a:ext cx="80010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i="1" strike="noStrike" cap="none" normalizeH="0" baseline="0" dirty="0" smtClean="0">
                <a:ln>
                  <a:noFill/>
                </a:ln>
                <a:solidFill>
                  <a:schemeClr val="accent6">
                    <a:lumMod val="75000"/>
                  </a:schemeClr>
                </a:solidFill>
                <a:effectLst/>
                <a:ea typeface="Calibri" pitchFamily="34" charset="0"/>
                <a:cs typeface="Arial" pitchFamily="34" charset="0"/>
              </a:rPr>
              <a:t>- En poco más de una década, el desarrollo de la industria de pesca de atún en el Mediterráneo ha llevado a esta especie al borde del colapso</a:t>
            </a:r>
            <a:r>
              <a:rPr kumimoji="0" lang="es-ES" sz="2000" i="1" strike="noStrike" cap="none" normalizeH="0" dirty="0" smtClean="0">
                <a:ln>
                  <a:noFill/>
                </a:ln>
                <a:solidFill>
                  <a:schemeClr val="accent6">
                    <a:lumMod val="75000"/>
                  </a:schemeClr>
                </a:solidFill>
                <a:effectLst/>
                <a:ea typeface="Calibri" pitchFamily="34" charset="0"/>
                <a:cs typeface="Arial" pitchFamily="34" charset="0"/>
              </a:rPr>
              <a:t> -</a:t>
            </a:r>
            <a:endParaRPr kumimoji="0" lang="es-ES" sz="2000" i="1" strike="noStrike" cap="none" normalizeH="0" baseline="0" dirty="0" smtClean="0">
              <a:ln>
                <a:noFill/>
              </a:ln>
              <a:solidFill>
                <a:schemeClr val="accent6">
                  <a:lumMod val="75000"/>
                </a:schemeClr>
              </a:solidFill>
              <a:effectLst/>
              <a:ea typeface="Calibri" pitchFamily="34" charset="0"/>
              <a:cs typeface="Arial" pitchFamily="34" charset="0"/>
            </a:endParaRPr>
          </a:p>
        </p:txBody>
      </p:sp>
      <p:graphicFrame>
        <p:nvGraphicFramePr>
          <p:cNvPr id="19" name="Diagramma 18"/>
          <p:cNvGraphicFramePr/>
          <p:nvPr/>
        </p:nvGraphicFramePr>
        <p:xfrm>
          <a:off x="214282" y="1857364"/>
          <a:ext cx="5429288" cy="3214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CasellaDiTesto 19"/>
          <p:cNvSpPr txBox="1"/>
          <p:nvPr/>
        </p:nvSpPr>
        <p:spPr>
          <a:xfrm>
            <a:off x="0" y="4714884"/>
            <a:ext cx="4286248" cy="2246769"/>
          </a:xfrm>
          <a:prstGeom prst="rect">
            <a:avLst/>
          </a:prstGeom>
          <a:noFill/>
        </p:spPr>
        <p:txBody>
          <a:bodyPr wrap="square" rtlCol="0">
            <a:spAutoFit/>
          </a:bodyPr>
          <a:lstStyle/>
          <a:p>
            <a:pPr lvl="0" algn="ctr" eaLnBrk="0" fontAlgn="base" hangingPunct="0">
              <a:spcBef>
                <a:spcPct val="0"/>
              </a:spcBef>
              <a:spcAft>
                <a:spcPct val="0"/>
              </a:spcAft>
            </a:pPr>
            <a:r>
              <a:rPr lang="es-ES_tradnl" sz="2000" dirty="0" smtClean="0">
                <a:ea typeface="Calibri" pitchFamily="34" charset="0"/>
                <a:cs typeface="Arial" pitchFamily="34" charset="0"/>
              </a:rPr>
              <a:t>Capturas superiores a </a:t>
            </a:r>
            <a:r>
              <a:rPr lang="es-ES_tradnl" sz="2000" b="1" dirty="0" smtClean="0">
                <a:ea typeface="Calibri" pitchFamily="34" charset="0"/>
                <a:cs typeface="Arial" pitchFamily="34" charset="0"/>
              </a:rPr>
              <a:t>50.000 toneladas </a:t>
            </a:r>
            <a:r>
              <a:rPr lang="es-ES_tradnl" sz="2000" dirty="0" smtClean="0">
                <a:ea typeface="Calibri" pitchFamily="34" charset="0"/>
                <a:cs typeface="Arial" pitchFamily="34" charset="0"/>
              </a:rPr>
              <a:t>anuales casi dos veces mayor a las </a:t>
            </a:r>
            <a:r>
              <a:rPr lang="es-ES_tradnl" sz="2000" b="1" dirty="0" smtClean="0">
                <a:ea typeface="Calibri" pitchFamily="34" charset="0"/>
                <a:cs typeface="Arial" pitchFamily="34" charset="0"/>
              </a:rPr>
              <a:t>30.000 toneladas </a:t>
            </a:r>
            <a:r>
              <a:rPr lang="es-ES_tradnl" sz="2000" dirty="0" smtClean="0">
                <a:ea typeface="Calibri" pitchFamily="34" charset="0"/>
                <a:cs typeface="Arial" pitchFamily="34" charset="0"/>
              </a:rPr>
              <a:t>permitidas. </a:t>
            </a:r>
          </a:p>
          <a:p>
            <a:pPr lvl="0" algn="ctr" eaLnBrk="0" fontAlgn="base" hangingPunct="0">
              <a:spcBef>
                <a:spcPct val="0"/>
              </a:spcBef>
              <a:spcAft>
                <a:spcPct val="0"/>
              </a:spcAft>
            </a:pPr>
            <a:endParaRPr lang="es-ES_tradnl" sz="2000" dirty="0" smtClean="0">
              <a:ea typeface="Calibri" pitchFamily="34" charset="0"/>
              <a:cs typeface="Arial" pitchFamily="34" charset="0"/>
            </a:endParaRPr>
          </a:p>
          <a:p>
            <a:pPr lvl="0" algn="ctr" eaLnBrk="0" fontAlgn="base" hangingPunct="0">
              <a:spcBef>
                <a:spcPct val="0"/>
              </a:spcBef>
              <a:spcAft>
                <a:spcPct val="0"/>
              </a:spcAft>
            </a:pPr>
            <a:r>
              <a:rPr lang="es-ES" sz="2000" dirty="0" smtClean="0">
                <a:ea typeface="Calibri" pitchFamily="34" charset="0"/>
                <a:cs typeface="Arial" pitchFamily="34" charset="0"/>
              </a:rPr>
              <a:t>Sólo en 2007 las capturas fueron de 60.000 toneladas.</a:t>
            </a:r>
            <a:endParaRPr lang="es-ES" sz="2000" dirty="0" smtClean="0"/>
          </a:p>
        </p:txBody>
      </p:sp>
      <p:sp>
        <p:nvSpPr>
          <p:cNvPr id="23" name="Freccia a destra 22"/>
          <p:cNvSpPr/>
          <p:nvPr/>
        </p:nvSpPr>
        <p:spPr>
          <a:xfrm>
            <a:off x="5715008" y="3357562"/>
            <a:ext cx="785818" cy="142876"/>
          </a:xfrm>
          <a:prstGeom prst="rightArrow">
            <a:avLst/>
          </a:prstGeom>
          <a:solidFill>
            <a:srgbClr val="00B05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arrotondato 23"/>
          <p:cNvSpPr/>
          <p:nvPr/>
        </p:nvSpPr>
        <p:spPr>
          <a:xfrm>
            <a:off x="6643702" y="2928934"/>
            <a:ext cx="2214578" cy="107157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63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u="sng" dirty="0" smtClean="0">
                <a:solidFill>
                  <a:srgbClr val="C00000"/>
                </a:solidFill>
              </a:rPr>
              <a:t>RIESGO EXTINCIÓN</a:t>
            </a:r>
            <a:endParaRPr lang="it-IT" sz="2800" b="1" u="sng"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643438" cy="1143000"/>
          </a:xfrm>
        </p:spPr>
        <p:txBody>
          <a:bodyPr>
            <a:normAutofit/>
          </a:bodyPr>
          <a:lstStyle/>
          <a:p>
            <a:r>
              <a:rPr lang="it-IT" sz="3200" b="1" u="sng" dirty="0" smtClean="0">
                <a:solidFill>
                  <a:srgbClr val="CC00CC"/>
                </a:solidFill>
              </a:rPr>
              <a:t>CONDICIONES DE CAPTURA</a:t>
            </a:r>
            <a:endParaRPr lang="it-IT" sz="3200" b="1" u="sng" dirty="0">
              <a:solidFill>
                <a:srgbClr val="CC00CC"/>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42845" y="1203105"/>
            <a:ext cx="4141124" cy="5654895"/>
          </a:xfrm>
          <a:prstGeom prst="rect">
            <a:avLst/>
          </a:prstGeom>
          <a:noFill/>
          <a:ln w="9525">
            <a:noFill/>
            <a:miter lim="800000"/>
            <a:headEnd/>
            <a:tailEnd/>
          </a:ln>
          <a:effectLst/>
        </p:spPr>
      </p:pic>
      <p:pic>
        <p:nvPicPr>
          <p:cNvPr id="6145" name="Picture 1" descr="C:\Documents and Settings\Anna\Documenti\Immagini\iccat 2010.png"/>
          <p:cNvPicPr>
            <a:picLocks noChangeAspect="1" noChangeArrowheads="1"/>
          </p:cNvPicPr>
          <p:nvPr/>
        </p:nvPicPr>
        <p:blipFill>
          <a:blip r:embed="rId3" cstate="print"/>
          <a:srcRect/>
          <a:stretch>
            <a:fillRect/>
          </a:stretch>
        </p:blipFill>
        <p:spPr bwMode="auto">
          <a:xfrm>
            <a:off x="4649269" y="1000108"/>
            <a:ext cx="4494731" cy="5500726"/>
          </a:xfrm>
          <a:prstGeom prst="rect">
            <a:avLst/>
          </a:prstGeom>
          <a:noFill/>
        </p:spPr>
      </p:pic>
      <p:sp>
        <p:nvSpPr>
          <p:cNvPr id="5" name="CasellaDiTesto 4"/>
          <p:cNvSpPr txBox="1"/>
          <p:nvPr/>
        </p:nvSpPr>
        <p:spPr>
          <a:xfrm>
            <a:off x="4500562" y="0"/>
            <a:ext cx="4500594" cy="1077218"/>
          </a:xfrm>
          <a:prstGeom prst="rect">
            <a:avLst/>
          </a:prstGeom>
          <a:noFill/>
        </p:spPr>
        <p:txBody>
          <a:bodyPr wrap="square" rtlCol="0">
            <a:spAutoFit/>
          </a:bodyPr>
          <a:lstStyle/>
          <a:p>
            <a:pPr algn="ctr"/>
            <a:r>
              <a:rPr lang="it-IT" sz="3200" b="1" u="sng" dirty="0" smtClean="0">
                <a:solidFill>
                  <a:schemeClr val="accent5">
                    <a:lumMod val="75000"/>
                  </a:schemeClr>
                </a:solidFill>
                <a:latin typeface="+mj-lt"/>
              </a:rPr>
              <a:t>CAPTURAS </a:t>
            </a:r>
          </a:p>
          <a:p>
            <a:pPr algn="ctr"/>
            <a:r>
              <a:rPr lang="it-IT" sz="3200" b="1" u="sng" dirty="0" smtClean="0">
                <a:solidFill>
                  <a:schemeClr val="accent5">
                    <a:lumMod val="75000"/>
                  </a:schemeClr>
                </a:solidFill>
                <a:latin typeface="+mj-lt"/>
              </a:rPr>
              <a:t>REALES</a:t>
            </a:r>
            <a:endParaRPr lang="it-IT" sz="3200" b="1" u="sng" dirty="0">
              <a:solidFill>
                <a:schemeClr val="accent5">
                  <a:lumMod val="75000"/>
                </a:schemeClr>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92919" y="0"/>
            <a:ext cx="8229600" cy="1403648"/>
          </a:xfrm>
        </p:spPr>
        <p:txBody>
          <a:bodyPr>
            <a:normAutofit fontScale="90000"/>
          </a:bodyPr>
          <a:lstStyle/>
          <a:p>
            <a:r>
              <a:rPr lang="es-ES" b="1" u="sng" dirty="0" smtClean="0">
                <a:latin typeface="+mn-lt"/>
              </a:rPr>
              <a:t/>
            </a:r>
            <a:br>
              <a:rPr lang="es-ES" b="1" u="sng" dirty="0" smtClean="0">
                <a:latin typeface="+mn-lt"/>
              </a:rPr>
            </a:br>
            <a:r>
              <a:rPr lang="es-ES" b="1" u="sng" dirty="0" smtClean="0">
                <a:latin typeface="+mn-lt"/>
              </a:rPr>
              <a:t>SISTEMAS DE CULTIVO</a:t>
            </a:r>
            <a:br>
              <a:rPr lang="es-ES" b="1" u="sng" dirty="0" smtClean="0">
                <a:latin typeface="+mn-lt"/>
              </a:rPr>
            </a:br>
            <a:r>
              <a:rPr lang="es-ES" sz="2200" i="1" dirty="0" smtClean="0">
                <a:solidFill>
                  <a:schemeClr val="accent6">
                    <a:lumMod val="75000"/>
                  </a:schemeClr>
                </a:solidFill>
              </a:rPr>
              <a:t>LA PRODUCCIÓN EN ESPAÑA</a:t>
            </a:r>
            <a:r>
              <a:rPr lang="it-IT" u="sng" dirty="0" smtClean="0">
                <a:latin typeface="+mn-lt"/>
              </a:rPr>
              <a:t/>
            </a:r>
            <a:br>
              <a:rPr lang="it-IT" u="sng" dirty="0" smtClean="0">
                <a:latin typeface="+mn-lt"/>
              </a:rPr>
            </a:br>
            <a:endParaRPr lang="it-IT" u="sng" dirty="0">
              <a:latin typeface="+mn-lt"/>
            </a:endParaRPr>
          </a:p>
        </p:txBody>
      </p:sp>
      <p:sp>
        <p:nvSpPr>
          <p:cNvPr id="3" name="Segnaposto contenuto 2"/>
          <p:cNvSpPr>
            <a:spLocks noGrp="1"/>
          </p:cNvSpPr>
          <p:nvPr>
            <p:ph idx="1"/>
          </p:nvPr>
        </p:nvSpPr>
        <p:spPr>
          <a:xfrm>
            <a:off x="517904" y="1388524"/>
            <a:ext cx="8358246" cy="2071702"/>
          </a:xfrm>
        </p:spPr>
        <p:txBody>
          <a:bodyPr>
            <a:normAutofit/>
          </a:bodyPr>
          <a:lstStyle/>
          <a:p>
            <a:pPr>
              <a:buNone/>
            </a:pPr>
            <a:r>
              <a:rPr lang="es-ES" sz="2400" dirty="0" smtClean="0"/>
              <a:t> La actividad de cultivo y engorde se concentra en la Comunidad de Murcia, pero también existen empresas en Cataluña, Almería y Cádiz. </a:t>
            </a:r>
            <a:endParaRPr lang="es-ES" dirty="0" smtClean="0"/>
          </a:p>
          <a:p>
            <a:pPr>
              <a:buNone/>
            </a:pPr>
            <a:endParaRPr lang="it-IT" dirty="0" smtClean="0"/>
          </a:p>
          <a:p>
            <a:pPr>
              <a:buNone/>
            </a:pPr>
            <a:endParaRPr lang="it-IT" dirty="0" smtClean="0"/>
          </a:p>
          <a:p>
            <a:endParaRPr lang="it-IT" dirty="0"/>
          </a:p>
        </p:txBody>
      </p:sp>
      <p:graphicFrame>
        <p:nvGraphicFramePr>
          <p:cNvPr id="5" name="Diagramma 4"/>
          <p:cNvGraphicFramePr/>
          <p:nvPr>
            <p:extLst>
              <p:ext uri="{D42A27DB-BD31-4B8C-83A1-F6EECF244321}">
                <p14:modId xmlns:p14="http://schemas.microsoft.com/office/powerpoint/2010/main" val="1332145341"/>
              </p:ext>
            </p:extLst>
          </p:nvPr>
        </p:nvGraphicFramePr>
        <p:xfrm>
          <a:off x="1979712" y="2708920"/>
          <a:ext cx="5500694" cy="3786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4857760"/>
            <a:ext cx="8215370" cy="1500198"/>
          </a:xfrm>
        </p:spPr>
        <p:txBody>
          <a:bodyPr>
            <a:normAutofit fontScale="92500" lnSpcReduction="20000"/>
          </a:bodyPr>
          <a:lstStyle/>
          <a:p>
            <a:pPr>
              <a:buNone/>
            </a:pPr>
            <a:r>
              <a:rPr lang="es-ES" dirty="0" smtClean="0"/>
              <a:t>En el 2007 en España se censaron 11 instalaciones</a:t>
            </a:r>
          </a:p>
          <a:p>
            <a:pPr>
              <a:buNone/>
            </a:pPr>
            <a:r>
              <a:rPr lang="es-ES" dirty="0" smtClean="0"/>
              <a:t>para el engorde de atún. </a:t>
            </a:r>
          </a:p>
          <a:p>
            <a:pPr>
              <a:buNone/>
            </a:pPr>
            <a:r>
              <a:rPr lang="es-ES" dirty="0" smtClean="0"/>
              <a:t>          9 de ellas en la Región de Murcia.</a:t>
            </a:r>
            <a:endParaRPr lang="it-IT" dirty="0" smtClean="0"/>
          </a:p>
          <a:p>
            <a:pPr>
              <a:buNone/>
            </a:pPr>
            <a:endParaRPr lang="it-IT" dirty="0"/>
          </a:p>
        </p:txBody>
      </p:sp>
      <p:pic>
        <p:nvPicPr>
          <p:cNvPr id="26626" name="Immagine 4" descr="http://image.slidesharecdn.com/cultivodeatun-111028230649-phpapp02/95/cultivo-de-atun-7-728.jpg?cb=1319861242"/>
          <p:cNvPicPr>
            <a:picLocks noChangeAspect="1" noChangeArrowheads="1"/>
          </p:cNvPicPr>
          <p:nvPr/>
        </p:nvPicPr>
        <p:blipFill>
          <a:blip r:embed="rId3" cstate="print"/>
          <a:srcRect l="4024" t="14204" r="3957" b="5279"/>
          <a:stretch>
            <a:fillRect/>
          </a:stretch>
        </p:blipFill>
        <p:spPr bwMode="auto">
          <a:xfrm>
            <a:off x="1142976" y="285728"/>
            <a:ext cx="6643734" cy="4357718"/>
          </a:xfrm>
          <a:prstGeom prst="rect">
            <a:avLst/>
          </a:prstGeom>
          <a:noFill/>
          <a:ln w="9525">
            <a:noFill/>
            <a:miter lim="800000"/>
            <a:headEnd/>
            <a:tailEnd/>
          </a:ln>
        </p:spPr>
      </p:pic>
      <p:sp>
        <p:nvSpPr>
          <p:cNvPr id="5" name="Freccia a destra 4"/>
          <p:cNvSpPr/>
          <p:nvPr/>
        </p:nvSpPr>
        <p:spPr>
          <a:xfrm>
            <a:off x="428596" y="5857892"/>
            <a:ext cx="785818" cy="2857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endolante.files.wordpress.com/2012/09/salvagente.jpg"/>
          <p:cNvPicPr>
            <a:picLocks noChangeAspect="1" noChangeArrowheads="1"/>
          </p:cNvPicPr>
          <p:nvPr/>
        </p:nvPicPr>
        <p:blipFill>
          <a:blip r:embed="rId2" cstate="print"/>
          <a:srcRect/>
          <a:stretch>
            <a:fillRect/>
          </a:stretch>
        </p:blipFill>
        <p:spPr bwMode="auto">
          <a:xfrm>
            <a:off x="4714844" y="3828362"/>
            <a:ext cx="4429156" cy="3029638"/>
          </a:xfrm>
          <a:prstGeom prst="rect">
            <a:avLst/>
          </a:prstGeom>
          <a:noFill/>
        </p:spPr>
      </p:pic>
      <p:sp>
        <p:nvSpPr>
          <p:cNvPr id="2" name="Titolo 1"/>
          <p:cNvSpPr>
            <a:spLocks noGrp="1"/>
          </p:cNvSpPr>
          <p:nvPr>
            <p:ph type="title"/>
          </p:nvPr>
        </p:nvSpPr>
        <p:spPr/>
        <p:txBody>
          <a:bodyPr>
            <a:noAutofit/>
          </a:bodyPr>
          <a:lstStyle/>
          <a:p>
            <a:r>
              <a:rPr lang="es-ES" b="1" u="sng" dirty="0" smtClean="0">
                <a:latin typeface="+mn-lt"/>
              </a:rPr>
              <a:t>COLAPSO DEL CALADERO BALEAR </a:t>
            </a:r>
            <a:endParaRPr lang="it-IT" u="sng" dirty="0">
              <a:latin typeface="+mn-lt"/>
            </a:endParaRPr>
          </a:p>
        </p:txBody>
      </p:sp>
      <p:sp>
        <p:nvSpPr>
          <p:cNvPr id="4" name="CasellaDiTesto 3"/>
          <p:cNvSpPr txBox="1"/>
          <p:nvPr/>
        </p:nvSpPr>
        <p:spPr>
          <a:xfrm>
            <a:off x="500034" y="1500174"/>
            <a:ext cx="8215370" cy="1015663"/>
          </a:xfrm>
          <a:prstGeom prst="rect">
            <a:avLst/>
          </a:prstGeom>
          <a:noFill/>
        </p:spPr>
        <p:txBody>
          <a:bodyPr wrap="square" rtlCol="0">
            <a:spAutoFit/>
          </a:bodyPr>
          <a:lstStyle/>
          <a:p>
            <a:r>
              <a:rPr lang="es-ES" sz="2000" dirty="0" smtClean="0"/>
              <a:t>En el caladero balear, las flotas atuneras solían capturar unas 14.000 toneladas y, en el 2005 se reducieron hasta unas 2000.</a:t>
            </a:r>
          </a:p>
          <a:p>
            <a:endParaRPr lang="it-IT" sz="2000" dirty="0"/>
          </a:p>
        </p:txBody>
      </p:sp>
      <p:sp>
        <p:nvSpPr>
          <p:cNvPr id="6" name="Freccia in giù 5"/>
          <p:cNvSpPr/>
          <p:nvPr/>
        </p:nvSpPr>
        <p:spPr>
          <a:xfrm>
            <a:off x="4429124" y="2214554"/>
            <a:ext cx="357190" cy="64294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77495" y="3046538"/>
            <a:ext cx="8286808" cy="923330"/>
          </a:xfrm>
          <a:prstGeom prst="rect">
            <a:avLst/>
          </a:prstGeom>
          <a:noFill/>
        </p:spPr>
        <p:txBody>
          <a:bodyPr wrap="square" rtlCol="0">
            <a:spAutoFit/>
          </a:bodyPr>
          <a:lstStyle/>
          <a:p>
            <a:pPr algn="ctr"/>
            <a:r>
              <a:rPr lang="es-ES" dirty="0" smtClean="0"/>
              <a:t>La </a:t>
            </a:r>
            <a:r>
              <a:rPr lang="es-ES" i="1" u="sng" dirty="0" smtClean="0"/>
              <a:t>Comisión internacional para la conservación del atún del Atlántico</a:t>
            </a:r>
            <a:r>
              <a:rPr lang="es-ES" dirty="0" smtClean="0"/>
              <a:t> (</a:t>
            </a:r>
            <a:r>
              <a:rPr lang="es-ES" b="1" dirty="0" smtClean="0"/>
              <a:t>ICCAT</a:t>
            </a:r>
            <a:r>
              <a:rPr lang="es-ES" dirty="0" smtClean="0"/>
              <a:t>) ha establecido un acorde por el cual sus países miembros tienen que limitar la pesca del atún rojo lo más posible.</a:t>
            </a:r>
            <a:endParaRPr lang="it-IT" dirty="0"/>
          </a:p>
        </p:txBody>
      </p:sp>
      <p:sp>
        <p:nvSpPr>
          <p:cNvPr id="8" name="CasellaDiTesto 7"/>
          <p:cNvSpPr txBox="1"/>
          <p:nvPr/>
        </p:nvSpPr>
        <p:spPr>
          <a:xfrm>
            <a:off x="357158" y="4500570"/>
            <a:ext cx="4214842" cy="1754326"/>
          </a:xfrm>
          <a:prstGeom prst="rect">
            <a:avLst/>
          </a:prstGeom>
          <a:noFill/>
        </p:spPr>
        <p:txBody>
          <a:bodyPr wrap="square" rtlCol="0">
            <a:spAutoFit/>
          </a:bodyPr>
          <a:lstStyle/>
          <a:p>
            <a:pPr algn="ctr"/>
            <a:r>
              <a:rPr lang="it-IT" b="1" u="sng" dirty="0" smtClean="0">
                <a:solidFill>
                  <a:schemeClr val="accent6">
                    <a:lumMod val="75000"/>
                  </a:schemeClr>
                </a:solidFill>
              </a:rPr>
              <a:t>ICCAT 2007</a:t>
            </a:r>
          </a:p>
          <a:p>
            <a:r>
              <a:rPr lang="es-ES" dirty="0" smtClean="0"/>
              <a:t>Capturas permitidas: </a:t>
            </a:r>
            <a:r>
              <a:rPr lang="es-ES" b="1" dirty="0" smtClean="0"/>
              <a:t>29.500 toneladas</a:t>
            </a:r>
          </a:p>
          <a:p>
            <a:pPr algn="ctr"/>
            <a:endParaRPr lang="es-ES" dirty="0" smtClean="0">
              <a:solidFill>
                <a:schemeClr val="accent6">
                  <a:lumMod val="75000"/>
                </a:schemeClr>
              </a:solidFill>
            </a:endParaRPr>
          </a:p>
          <a:p>
            <a:pPr algn="ctr"/>
            <a:r>
              <a:rPr lang="es-ES" b="1" u="sng" dirty="0" smtClean="0">
                <a:solidFill>
                  <a:schemeClr val="accent6">
                    <a:lumMod val="75000"/>
                  </a:schemeClr>
                </a:solidFill>
              </a:rPr>
              <a:t>ICCAT 2010</a:t>
            </a:r>
          </a:p>
          <a:p>
            <a:r>
              <a:rPr lang="es-ES" dirty="0" smtClean="0"/>
              <a:t>Capturas permitidas: </a:t>
            </a:r>
            <a:r>
              <a:rPr lang="es-ES" b="1" dirty="0" smtClean="0"/>
              <a:t>25.500 toneladas</a:t>
            </a:r>
          </a:p>
          <a:p>
            <a:endParaRPr lang="it-IT" b="1" dirty="0"/>
          </a:p>
        </p:txBody>
      </p:sp>
      <p:sp>
        <p:nvSpPr>
          <p:cNvPr id="9" name="CasellaDiTesto 8"/>
          <p:cNvSpPr txBox="1"/>
          <p:nvPr/>
        </p:nvSpPr>
        <p:spPr>
          <a:xfrm>
            <a:off x="5308887" y="4332155"/>
            <a:ext cx="3500462" cy="1938992"/>
          </a:xfrm>
          <a:prstGeom prst="rect">
            <a:avLst/>
          </a:prstGeom>
          <a:noFill/>
        </p:spPr>
        <p:txBody>
          <a:bodyPr wrap="square" rtlCol="0">
            <a:spAutoFit/>
          </a:bodyPr>
          <a:lstStyle/>
          <a:p>
            <a:pPr algn="ctr"/>
            <a:r>
              <a:rPr lang="es-ES" sz="2000" b="1" dirty="0" smtClean="0">
                <a:solidFill>
                  <a:srgbClr val="0070C0"/>
                </a:solidFill>
              </a:rPr>
              <a:t>Sin embargo las grandes multinacionales continuan a pescar más de lo que está permitido para alimentar el mercado comercial internacional</a:t>
            </a:r>
            <a:endParaRPr lang="it-IT" sz="2000" b="1"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3000" fill="hold"/>
                                        <p:tgtEl>
                                          <p:spTgt spid="27650"/>
                                        </p:tgtEl>
                                        <p:attrNameLst>
                                          <p:attrName>ppt_x</p:attrName>
                                        </p:attrNameLst>
                                      </p:cBhvr>
                                      <p:tavLst>
                                        <p:tav tm="0">
                                          <p:val>
                                            <p:strVal val="1+#ppt_w/2"/>
                                          </p:val>
                                        </p:tav>
                                        <p:tav tm="100000">
                                          <p:val>
                                            <p:strVal val="#ppt_x"/>
                                          </p:val>
                                        </p:tav>
                                      </p:tavLst>
                                    </p:anim>
                                    <p:anim calcmode="lin" valueType="num">
                                      <p:cBhvr additive="base">
                                        <p:cTn id="8" dur="3000" fill="hold"/>
                                        <p:tgtEl>
                                          <p:spTgt spid="27650"/>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3000" fill="hold"/>
                                        <p:tgtEl>
                                          <p:spTgt spid="9"/>
                                        </p:tgtEl>
                                        <p:attrNameLst>
                                          <p:attrName>ppt_x</p:attrName>
                                        </p:attrNameLst>
                                      </p:cBhvr>
                                      <p:tavLst>
                                        <p:tav tm="0">
                                          <p:val>
                                            <p:strVal val="1+#ppt_w/2"/>
                                          </p:val>
                                        </p:tav>
                                        <p:tav tm="100000">
                                          <p:val>
                                            <p:strVal val="#ppt_x"/>
                                          </p:val>
                                        </p:tav>
                                      </p:tavLst>
                                    </p:anim>
                                    <p:anim calcmode="lin" valueType="num">
                                      <p:cBhvr additive="base">
                                        <p:cTn id="12"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pic>
        <p:nvPicPr>
          <p:cNvPr id="5121" name="Picture 1" descr="C:\Documents and Settings\Anna\Documenti\Immagini\antuariooo.jpg"/>
          <p:cNvPicPr>
            <a:picLocks noChangeAspect="1" noChangeArrowheads="1"/>
          </p:cNvPicPr>
          <p:nvPr/>
        </p:nvPicPr>
        <p:blipFill>
          <a:blip r:embed="rId3" cstate="print"/>
          <a:srcRect/>
          <a:stretch>
            <a:fillRect/>
          </a:stretch>
        </p:blipFill>
        <p:spPr bwMode="auto">
          <a:xfrm>
            <a:off x="4355144" y="3512687"/>
            <a:ext cx="4788856" cy="2852936"/>
          </a:xfrm>
          <a:prstGeom prst="rect">
            <a:avLst/>
          </a:prstGeom>
          <a:noFill/>
        </p:spPr>
      </p:pic>
      <p:sp>
        <p:nvSpPr>
          <p:cNvPr id="2" name="Titolo 1"/>
          <p:cNvSpPr>
            <a:spLocks noGrp="1"/>
          </p:cNvSpPr>
          <p:nvPr>
            <p:ph type="title"/>
          </p:nvPr>
        </p:nvSpPr>
        <p:spPr>
          <a:xfrm>
            <a:off x="457200" y="0"/>
            <a:ext cx="8258204" cy="1417638"/>
          </a:xfrm>
        </p:spPr>
        <p:txBody>
          <a:bodyPr>
            <a:normAutofit fontScale="90000"/>
          </a:bodyPr>
          <a:lstStyle/>
          <a:p>
            <a:r>
              <a:rPr lang="es-ES" dirty="0" smtClean="0"/>
              <a:t/>
            </a:r>
            <a:br>
              <a:rPr lang="es-ES" dirty="0" smtClean="0"/>
            </a:br>
            <a:r>
              <a:rPr lang="es-ES" sz="4900" u="sng" dirty="0" smtClean="0">
                <a:latin typeface="+mn-lt"/>
              </a:rPr>
              <a:t>EL SANTUARIO BALEAR </a:t>
            </a:r>
            <a:r>
              <a:rPr lang="es-ES" dirty="0" smtClean="0"/>
              <a:t/>
            </a:r>
            <a:br>
              <a:rPr lang="es-ES" dirty="0" smtClean="0"/>
            </a:br>
            <a:endParaRPr lang="it-IT" dirty="0"/>
          </a:p>
        </p:txBody>
      </p:sp>
      <p:sp>
        <p:nvSpPr>
          <p:cNvPr id="3" name="Segnaposto contenuto 2"/>
          <p:cNvSpPr>
            <a:spLocks noGrp="1"/>
          </p:cNvSpPr>
          <p:nvPr>
            <p:ph idx="1"/>
          </p:nvPr>
        </p:nvSpPr>
        <p:spPr>
          <a:xfrm>
            <a:off x="314356" y="1242307"/>
            <a:ext cx="8229600" cy="1928825"/>
          </a:xfrm>
        </p:spPr>
        <p:txBody>
          <a:bodyPr>
            <a:normAutofit fontScale="85000" lnSpcReduction="20000"/>
          </a:bodyPr>
          <a:lstStyle/>
          <a:p>
            <a:pPr>
              <a:buNone/>
            </a:pPr>
            <a:r>
              <a:rPr lang="es-ES" dirty="0" smtClean="0"/>
              <a:t>    Desde 2007 Greenpeace, WWF y otras organizaciones ecologistas están pidiendo la creación de un Santuario de atún rojo en aguas de Baleares. Esta propuesta está basada en las áreas de desove de esta especie (zona al sur de las Islas Baleares).</a:t>
            </a:r>
          </a:p>
        </p:txBody>
      </p:sp>
      <p:sp>
        <p:nvSpPr>
          <p:cNvPr id="4" name="CasellaDiTesto 3"/>
          <p:cNvSpPr txBox="1"/>
          <p:nvPr/>
        </p:nvSpPr>
        <p:spPr>
          <a:xfrm>
            <a:off x="0" y="3284984"/>
            <a:ext cx="4429156" cy="3331681"/>
          </a:xfrm>
          <a:prstGeom prst="rect">
            <a:avLst/>
          </a:prstGeom>
          <a:noFill/>
        </p:spPr>
        <p:txBody>
          <a:bodyPr wrap="square" rtlCol="0">
            <a:spAutoFit/>
          </a:bodyPr>
          <a:lstStyle/>
          <a:p>
            <a:pPr>
              <a:buNone/>
            </a:pPr>
            <a:r>
              <a:rPr lang="es-ES" sz="2000" dirty="0" smtClean="0"/>
              <a:t>Sería el primer Santuario para Túnidos a nivel Internacional:</a:t>
            </a:r>
          </a:p>
          <a:p>
            <a:pPr>
              <a:buNone/>
            </a:pPr>
            <a:endParaRPr lang="es-ES" sz="1050" dirty="0" smtClean="0"/>
          </a:p>
          <a:p>
            <a:pPr>
              <a:buFont typeface="Arial" pitchFamily="34" charset="0"/>
              <a:buChar char="•"/>
            </a:pPr>
            <a:r>
              <a:rPr lang="es-ES" sz="2000" dirty="0" smtClean="0"/>
              <a:t>garantizaría una explotación sostenible de especies comerciales </a:t>
            </a:r>
          </a:p>
          <a:p>
            <a:pPr>
              <a:buFont typeface="Arial" pitchFamily="34" charset="0"/>
              <a:buChar char="•"/>
            </a:pPr>
            <a:r>
              <a:rPr lang="es-ES" sz="2000" dirty="0" smtClean="0"/>
              <a:t>permitiría la recuperación del atún rojo</a:t>
            </a:r>
          </a:p>
          <a:p>
            <a:pPr>
              <a:buFont typeface="Arial" pitchFamily="34" charset="0"/>
              <a:buChar char="•"/>
            </a:pPr>
            <a:r>
              <a:rPr lang="es-ES" sz="2000" dirty="0" smtClean="0"/>
              <a:t>se convertiría en un sello de imagen para Baleares</a:t>
            </a:r>
          </a:p>
          <a:p>
            <a:pPr>
              <a:buFont typeface="Arial" pitchFamily="34" charset="0"/>
              <a:buChar char="•"/>
            </a:pPr>
            <a:r>
              <a:rPr lang="es-ES" sz="2000" dirty="0" smtClean="0"/>
              <a:t>situaría a España a la vanguardia a nivel internacionál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nna\Documenti\Immagini\1416077814_548390_1416081212_sumario_normal.png"/>
          <p:cNvPicPr>
            <a:picLocks noChangeAspect="1" noChangeArrowheads="1"/>
          </p:cNvPicPr>
          <p:nvPr/>
        </p:nvPicPr>
        <p:blipFill>
          <a:blip r:embed="rId2" cstate="print"/>
          <a:srcRect r="1785" b="51961"/>
          <a:stretch>
            <a:fillRect/>
          </a:stretch>
        </p:blipFill>
        <p:spPr bwMode="auto">
          <a:xfrm>
            <a:off x="0" y="3357563"/>
            <a:ext cx="4597317" cy="3071833"/>
          </a:xfrm>
          <a:prstGeom prst="rect">
            <a:avLst/>
          </a:prstGeom>
          <a:noFill/>
        </p:spPr>
      </p:pic>
      <p:sp>
        <p:nvSpPr>
          <p:cNvPr id="2" name="Titolo 1"/>
          <p:cNvSpPr>
            <a:spLocks noGrp="1"/>
          </p:cNvSpPr>
          <p:nvPr>
            <p:ph type="title"/>
          </p:nvPr>
        </p:nvSpPr>
        <p:spPr>
          <a:xfrm>
            <a:off x="482517" y="173843"/>
            <a:ext cx="8229600" cy="1143000"/>
          </a:xfrm>
        </p:spPr>
        <p:txBody>
          <a:bodyPr>
            <a:normAutofit fontScale="90000"/>
          </a:bodyPr>
          <a:lstStyle/>
          <a:p>
            <a:r>
              <a:rPr lang="es-ES" sz="4900" b="1" u="sng" dirty="0" smtClean="0">
                <a:latin typeface="+mn-lt"/>
              </a:rPr>
              <a:t>ICCAT 2014</a:t>
            </a:r>
            <a:r>
              <a:rPr lang="es-ES" sz="4900" dirty="0" smtClean="0">
                <a:latin typeface="+mn-lt"/>
              </a:rPr>
              <a:t> </a:t>
            </a:r>
            <a:r>
              <a:rPr lang="es-ES" sz="4900" dirty="0" smtClean="0">
                <a:solidFill>
                  <a:schemeClr val="accent6">
                    <a:lumMod val="75000"/>
                  </a:schemeClr>
                </a:solidFill>
                <a:latin typeface="+mn-lt"/>
              </a:rPr>
              <a:t>un rayo de esperanza</a:t>
            </a:r>
            <a:r>
              <a:rPr lang="es-ES" sz="4900" b="1" dirty="0" smtClean="0">
                <a:solidFill>
                  <a:schemeClr val="accent6">
                    <a:lumMod val="75000"/>
                  </a:schemeClr>
                </a:solidFill>
                <a:latin typeface="+mn-lt"/>
              </a:rPr>
              <a:t> </a:t>
            </a:r>
            <a:r>
              <a:rPr lang="it-IT" dirty="0" smtClean="0"/>
              <a:t/>
            </a:r>
            <a:br>
              <a:rPr lang="it-IT" dirty="0" smtClean="0"/>
            </a:br>
            <a:endParaRPr lang="it-IT" dirty="0"/>
          </a:p>
        </p:txBody>
      </p:sp>
      <p:sp>
        <p:nvSpPr>
          <p:cNvPr id="4097" name="Rectangle 1"/>
          <p:cNvSpPr>
            <a:spLocks noChangeArrowheads="1"/>
          </p:cNvSpPr>
          <p:nvPr/>
        </p:nvSpPr>
        <p:spPr bwMode="auto">
          <a:xfrm>
            <a:off x="214282" y="980728"/>
            <a:ext cx="871543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Arial" pitchFamily="34" charset="0"/>
              </a:rPr>
              <a:t>10-17</a:t>
            </a:r>
            <a:r>
              <a:rPr kumimoji="0" lang="es-ES" b="0" i="0" u="none" strike="noStrike" cap="none" normalizeH="0" dirty="0" smtClean="0">
                <a:ln>
                  <a:noFill/>
                </a:ln>
                <a:solidFill>
                  <a:schemeClr val="tx1"/>
                </a:solidFill>
                <a:effectLst/>
                <a:ea typeface="Calibri" pitchFamily="34" charset="0"/>
                <a:cs typeface="Arial" pitchFamily="34" charset="0"/>
              </a:rPr>
              <a:t> </a:t>
            </a:r>
            <a:r>
              <a:rPr kumimoji="0" lang="es-ES" b="0" i="0" u="none" strike="noStrike" cap="none" normalizeH="0" baseline="0" dirty="0" smtClean="0">
                <a:ln>
                  <a:noFill/>
                </a:ln>
                <a:solidFill>
                  <a:schemeClr val="tx1"/>
                </a:solidFill>
                <a:effectLst/>
                <a:ea typeface="Calibri" pitchFamily="34" charset="0"/>
                <a:cs typeface="Arial" pitchFamily="34" charset="0"/>
              </a:rPr>
              <a:t>noviembre Génova</a:t>
            </a:r>
            <a:endParaRPr kumimoji="0" lang="it-IT"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dirty="0" smtClean="0">
                <a:ea typeface="Calibri" pitchFamily="34" charset="0"/>
                <a:cs typeface="Arial" pitchFamily="34" charset="0"/>
              </a:rPr>
              <a:t>Las cuotas </a:t>
            </a:r>
            <a:r>
              <a:rPr kumimoji="0" lang="es-ES" b="0" i="0" u="none" strike="noStrike" cap="none" normalizeH="0" baseline="0" dirty="0" smtClean="0">
                <a:ln>
                  <a:noFill/>
                </a:ln>
                <a:solidFill>
                  <a:schemeClr val="tx1"/>
                </a:solidFill>
                <a:effectLst/>
                <a:ea typeface="Calibri" pitchFamily="34" charset="0"/>
                <a:cs typeface="Arial" pitchFamily="34" charset="0"/>
              </a:rPr>
              <a:t>de pesca del atún rojo en el </a:t>
            </a:r>
            <a:r>
              <a:rPr kumimoji="0" lang="es-ES" b="0" i="0" u="sng" strike="noStrike" cap="none" normalizeH="0" baseline="0" dirty="0" smtClean="0">
                <a:ln>
                  <a:noFill/>
                </a:ln>
                <a:solidFill>
                  <a:schemeClr val="tx1"/>
                </a:solidFill>
                <a:effectLst/>
                <a:ea typeface="Calibri" pitchFamily="34" charset="0"/>
                <a:cs typeface="Arial" pitchFamily="34" charset="0"/>
              </a:rPr>
              <a:t>Mediterráneo</a:t>
            </a:r>
            <a:r>
              <a:rPr kumimoji="0" lang="es-ES" b="0" i="0" u="none" strike="noStrike" cap="none" normalizeH="0" baseline="0" dirty="0" smtClean="0">
                <a:ln>
                  <a:noFill/>
                </a:ln>
                <a:solidFill>
                  <a:schemeClr val="tx1"/>
                </a:solidFill>
                <a:effectLst/>
                <a:ea typeface="Calibri" pitchFamily="34" charset="0"/>
                <a:cs typeface="Arial" pitchFamily="34" charset="0"/>
              </a:rPr>
              <a:t> y en el </a:t>
            </a:r>
            <a:r>
              <a:rPr kumimoji="0" lang="es-ES" b="0" i="0" u="sng" strike="noStrike" cap="none" normalizeH="0" baseline="0" dirty="0" smtClean="0">
                <a:ln>
                  <a:noFill/>
                </a:ln>
                <a:solidFill>
                  <a:schemeClr val="tx1"/>
                </a:solidFill>
                <a:effectLst/>
                <a:ea typeface="Calibri" pitchFamily="34" charset="0"/>
                <a:cs typeface="Arial" pitchFamily="34" charset="0"/>
              </a:rPr>
              <a:t>Oceano Atlántico Oriental </a:t>
            </a:r>
            <a:r>
              <a:rPr kumimoji="0" lang="es-ES" b="0" i="0" u="none" strike="noStrike" cap="none" normalizeH="0" baseline="0" dirty="0" smtClean="0">
                <a:ln>
                  <a:noFill/>
                </a:ln>
                <a:solidFill>
                  <a:schemeClr val="tx1"/>
                </a:solidFill>
                <a:effectLst/>
                <a:ea typeface="Calibri" pitchFamily="34" charset="0"/>
                <a:cs typeface="Arial" pitchFamily="34" charset="0"/>
              </a:rPr>
              <a:t>aumentarán del </a:t>
            </a:r>
            <a:r>
              <a:rPr kumimoji="0" lang="es-ES" b="1" i="0" u="none" strike="noStrike" cap="none" normalizeH="0" baseline="0" dirty="0" smtClean="0">
                <a:ln>
                  <a:noFill/>
                </a:ln>
                <a:solidFill>
                  <a:srgbClr val="00B050"/>
                </a:solidFill>
                <a:effectLst/>
                <a:ea typeface="Calibri" pitchFamily="34" charset="0"/>
                <a:cs typeface="Arial" pitchFamily="34" charset="0"/>
              </a:rPr>
              <a:t>20% </a:t>
            </a:r>
            <a:r>
              <a:rPr kumimoji="0" lang="es-ES" b="0" i="0" u="none" strike="noStrike" cap="none" normalizeH="0" baseline="0" dirty="0" smtClean="0">
                <a:ln>
                  <a:noFill/>
                </a:ln>
                <a:solidFill>
                  <a:schemeClr val="tx1"/>
                </a:solidFill>
                <a:effectLst/>
                <a:ea typeface="Calibri" pitchFamily="34" charset="0"/>
                <a:cs typeface="Arial" pitchFamily="34" charset="0"/>
              </a:rPr>
              <a:t>para los próximos 3 años:</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ea typeface="Calibri" pitchFamily="34" charset="0"/>
                <a:cs typeface="Arial" pitchFamily="34" charset="0"/>
              </a:rPr>
              <a:t>de </a:t>
            </a:r>
            <a:r>
              <a:rPr kumimoji="0" lang="es-ES" b="1" i="0" u="none" strike="noStrike" cap="none" normalizeH="0" baseline="0" dirty="0" smtClean="0">
                <a:ln>
                  <a:noFill/>
                </a:ln>
                <a:solidFill>
                  <a:srgbClr val="00B050"/>
                </a:solidFill>
                <a:effectLst/>
                <a:ea typeface="Calibri" pitchFamily="34" charset="0"/>
                <a:cs typeface="Arial" pitchFamily="34" charset="0"/>
              </a:rPr>
              <a:t>13.500</a:t>
            </a:r>
            <a:r>
              <a:rPr kumimoji="0" lang="es-ES" b="0" i="0" u="none" strike="noStrike" cap="none" normalizeH="0" baseline="0" dirty="0" smtClean="0">
                <a:ln>
                  <a:noFill/>
                </a:ln>
                <a:solidFill>
                  <a:schemeClr val="tx1"/>
                </a:solidFill>
                <a:effectLst/>
                <a:ea typeface="Calibri" pitchFamily="34" charset="0"/>
                <a:cs typeface="Arial" pitchFamily="34" charset="0"/>
              </a:rPr>
              <a:t> toneladas en el 2014 a </a:t>
            </a:r>
            <a:r>
              <a:rPr kumimoji="0" lang="es-ES" b="1" i="0" u="none" strike="noStrike" cap="none" normalizeH="0" baseline="0" dirty="0" smtClean="0">
                <a:ln>
                  <a:noFill/>
                </a:ln>
                <a:solidFill>
                  <a:srgbClr val="00B050"/>
                </a:solidFill>
                <a:effectLst/>
                <a:ea typeface="Calibri" pitchFamily="34" charset="0"/>
                <a:cs typeface="Arial" pitchFamily="34" charset="0"/>
              </a:rPr>
              <a:t>19.296</a:t>
            </a:r>
            <a:r>
              <a:rPr kumimoji="0" lang="es-ES" b="0" i="0" u="none" strike="noStrike" cap="none" normalizeH="0" baseline="0" dirty="0" smtClean="0">
                <a:ln>
                  <a:noFill/>
                </a:ln>
                <a:solidFill>
                  <a:schemeClr val="tx1"/>
                </a:solidFill>
                <a:effectLst/>
                <a:ea typeface="Calibri" pitchFamily="34" charset="0"/>
                <a:cs typeface="Arial" pitchFamily="34" charset="0"/>
              </a:rPr>
              <a:t> toneladas en el 2016</a:t>
            </a:r>
          </a:p>
          <a:p>
            <a:pPr lvl="0" algn="just" eaLnBrk="0" fontAlgn="base" hangingPunct="0">
              <a:spcBef>
                <a:spcPct val="0"/>
              </a:spcBef>
              <a:spcAft>
                <a:spcPct val="0"/>
              </a:spcAft>
              <a:buFont typeface="Arial" pitchFamily="34" charset="0"/>
              <a:buChar char="•"/>
            </a:pPr>
            <a:r>
              <a:rPr kumimoji="0" lang="es-ES" b="0" i="0" u="none" strike="noStrike" cap="none" normalizeH="0" baseline="0" dirty="0" smtClean="0">
                <a:ln>
                  <a:noFill/>
                </a:ln>
                <a:solidFill>
                  <a:schemeClr val="tx1"/>
                </a:solidFill>
                <a:effectLst/>
                <a:ea typeface="Calibri" pitchFamily="34" charset="0"/>
                <a:cs typeface="Arial" pitchFamily="34" charset="0"/>
              </a:rPr>
              <a:t>Las </a:t>
            </a:r>
            <a:r>
              <a:rPr lang="es-ES" dirty="0" smtClean="0">
                <a:ea typeface="Calibri" pitchFamily="34" charset="0"/>
                <a:cs typeface="Arial" pitchFamily="34" charset="0"/>
              </a:rPr>
              <a:t>cuotas</a:t>
            </a:r>
            <a:r>
              <a:rPr kumimoji="0" lang="es-ES" b="0" i="0" u="none" strike="noStrike" cap="none" normalizeH="0" baseline="0" dirty="0" smtClean="0">
                <a:ln>
                  <a:noFill/>
                </a:ln>
                <a:solidFill>
                  <a:schemeClr val="tx1"/>
                </a:solidFill>
                <a:effectLst/>
                <a:ea typeface="Calibri" pitchFamily="34" charset="0"/>
                <a:cs typeface="Arial" pitchFamily="34" charset="0"/>
              </a:rPr>
              <a:t> por el 2017 serán vueltas a ver</a:t>
            </a:r>
          </a:p>
          <a:p>
            <a:pPr lvl="0" algn="just" eaLnBrk="0" fontAlgn="base" hangingPunct="0">
              <a:spcBef>
                <a:spcPct val="0"/>
              </a:spcBef>
              <a:spcAft>
                <a:spcPct val="0"/>
              </a:spcAft>
              <a:buFont typeface="Arial" pitchFamily="34" charset="0"/>
              <a:buChar char="•"/>
            </a:pPr>
            <a:endParaRPr kumimoji="0" lang="it-IT"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Arial" pitchFamily="34" charset="0"/>
              </a:rPr>
              <a:t>En el </a:t>
            </a:r>
            <a:r>
              <a:rPr kumimoji="0" lang="es-ES" b="0" i="0" u="sng" strike="noStrike" cap="none" normalizeH="0" baseline="0" dirty="0" smtClean="0">
                <a:ln>
                  <a:noFill/>
                </a:ln>
                <a:solidFill>
                  <a:schemeClr val="tx1"/>
                </a:solidFill>
                <a:effectLst/>
                <a:ea typeface="Calibri" pitchFamily="34" charset="0"/>
                <a:cs typeface="Arial" pitchFamily="34" charset="0"/>
              </a:rPr>
              <a:t>Oceano Atlántico Occidental </a:t>
            </a:r>
            <a:r>
              <a:rPr kumimoji="0" lang="es-ES" b="0" i="0" u="none" strike="noStrike" cap="none" normalizeH="0" baseline="0" dirty="0" smtClean="0">
                <a:ln>
                  <a:noFill/>
                </a:ln>
                <a:solidFill>
                  <a:schemeClr val="tx1"/>
                </a:solidFill>
                <a:effectLst/>
                <a:ea typeface="Calibri" pitchFamily="34" charset="0"/>
                <a:cs typeface="Arial" pitchFamily="34" charset="0"/>
              </a:rPr>
              <a:t>el aumento será del </a:t>
            </a:r>
            <a:r>
              <a:rPr kumimoji="0" lang="es-ES" b="1" i="0" u="none" strike="noStrike" cap="none" normalizeH="0" baseline="0" dirty="0" smtClean="0">
                <a:ln>
                  <a:noFill/>
                </a:ln>
                <a:solidFill>
                  <a:srgbClr val="CC00FF"/>
                </a:solidFill>
                <a:effectLst/>
                <a:ea typeface="Calibri" pitchFamily="34" charset="0"/>
                <a:cs typeface="Arial" pitchFamily="34" charset="0"/>
              </a:rPr>
              <a:t>14%</a:t>
            </a:r>
            <a:r>
              <a:rPr kumimoji="0" lang="es-ES" b="0" i="0" u="none" strike="noStrike" cap="none" normalizeH="0" baseline="0" dirty="0" smtClean="0">
                <a:ln>
                  <a:noFill/>
                </a:ln>
                <a:solidFill>
                  <a:schemeClr val="tx1"/>
                </a:solidFill>
                <a:effectLst/>
                <a:ea typeface="Calibri" pitchFamily="34" charset="0"/>
                <a:cs typeface="Arial" pitchFamily="34" charset="0"/>
              </a:rPr>
              <a:t>. </a:t>
            </a:r>
            <a:endParaRPr kumimoji="0" lang="it-IT" b="0" i="0" u="none" strike="noStrike" cap="none" normalizeH="0" baseline="0" dirty="0" smtClean="0">
              <a:ln>
                <a:noFill/>
              </a:ln>
              <a:solidFill>
                <a:schemeClr val="tx1"/>
              </a:solidFill>
              <a:effectLst/>
            </a:endParaRPr>
          </a:p>
        </p:txBody>
      </p:sp>
      <p:pic>
        <p:nvPicPr>
          <p:cNvPr id="4099" name="Picture 3" descr="C:\Documents and Settings\Anna\Documenti\Immagini\1416077814_548390_1416081212_sumario_normal.png"/>
          <p:cNvPicPr>
            <a:picLocks noChangeAspect="1" noChangeArrowheads="1"/>
          </p:cNvPicPr>
          <p:nvPr/>
        </p:nvPicPr>
        <p:blipFill>
          <a:blip r:embed="rId2" cstate="print"/>
          <a:srcRect t="50000" r="446" b="2941"/>
          <a:stretch>
            <a:fillRect/>
          </a:stretch>
        </p:blipFill>
        <p:spPr bwMode="auto">
          <a:xfrm>
            <a:off x="4500562" y="3357562"/>
            <a:ext cx="4643438" cy="30003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620688"/>
            <a:ext cx="8496944" cy="5909310"/>
          </a:xfrm>
          <a:prstGeom prst="rect">
            <a:avLst/>
          </a:prstGeom>
          <a:noFill/>
        </p:spPr>
        <p:txBody>
          <a:bodyPr wrap="square" rtlCol="0">
            <a:spAutoFit/>
          </a:bodyPr>
          <a:lstStyle/>
          <a:p>
            <a:pPr algn="ctr"/>
            <a:r>
              <a:rPr lang="es-ES" sz="2000" u="sng" dirty="0" smtClean="0"/>
              <a:t>FUENTES</a:t>
            </a:r>
          </a:p>
          <a:p>
            <a:endParaRPr lang="es-ES" sz="2000" dirty="0" smtClean="0"/>
          </a:p>
          <a:p>
            <a:r>
              <a:rPr lang="es-ES" sz="2000" dirty="0" smtClean="0"/>
              <a:t>SLIDE </a:t>
            </a:r>
            <a:r>
              <a:rPr lang="es-ES" sz="2000" dirty="0"/>
              <a:t>3:</a:t>
            </a:r>
          </a:p>
          <a:p>
            <a:r>
              <a:rPr lang="es-ES" sz="2000" dirty="0"/>
              <a:t>-	Blog Sin Mala Espina</a:t>
            </a:r>
          </a:p>
          <a:p>
            <a:r>
              <a:rPr lang="es-ES" sz="2000" dirty="0"/>
              <a:t>-	EL INDEPENDIENTE DE CÁDIZ + elaboración </a:t>
            </a:r>
            <a:r>
              <a:rPr lang="es-ES" sz="2000" dirty="0" smtClean="0"/>
              <a:t>propia</a:t>
            </a:r>
            <a:endParaRPr lang="es-ES" sz="2000" dirty="0"/>
          </a:p>
          <a:p>
            <a:r>
              <a:rPr lang="es-ES" sz="2000" dirty="0"/>
              <a:t>SLIDE 4: </a:t>
            </a:r>
          </a:p>
          <a:p>
            <a:r>
              <a:rPr lang="es-ES" sz="2000" dirty="0"/>
              <a:t>-	(imagen)Blog Artes de Pesca</a:t>
            </a:r>
          </a:p>
          <a:p>
            <a:r>
              <a:rPr lang="es-ES" sz="2000" dirty="0"/>
              <a:t>-	(texto) Ministerio de Agricultura, Alimentación y Medio Ambiente + elaboración </a:t>
            </a:r>
            <a:r>
              <a:rPr lang="es-ES" sz="2000" dirty="0" smtClean="0"/>
              <a:t>propia</a:t>
            </a:r>
            <a:endParaRPr lang="es-ES" sz="2000" dirty="0"/>
          </a:p>
          <a:p>
            <a:r>
              <a:rPr lang="es-ES" sz="2000" dirty="0"/>
              <a:t>SLIDE 5:</a:t>
            </a:r>
          </a:p>
          <a:p>
            <a:r>
              <a:rPr lang="es-ES" sz="2000" dirty="0"/>
              <a:t>-	EL INDEPENDIENTE DE CÁDIZ + elaboración </a:t>
            </a:r>
            <a:r>
              <a:rPr lang="es-ES" sz="2000" dirty="0" smtClean="0"/>
              <a:t>propia</a:t>
            </a:r>
            <a:endParaRPr lang="es-ES" sz="2000" dirty="0"/>
          </a:p>
          <a:p>
            <a:r>
              <a:rPr lang="es-ES" sz="2000" dirty="0"/>
              <a:t>-	(Carta Islas Baleares)  www.location-et-vacances.com</a:t>
            </a:r>
          </a:p>
          <a:p>
            <a:r>
              <a:rPr lang="es-ES" sz="2000" dirty="0"/>
              <a:t>SLIDE 6</a:t>
            </a:r>
          </a:p>
          <a:p>
            <a:r>
              <a:rPr lang="es-ES" sz="2000" dirty="0"/>
              <a:t>-	EL INDEPENDIENTE DE CÁDIZ + elaboración </a:t>
            </a:r>
            <a:r>
              <a:rPr lang="es-ES" sz="2000" dirty="0" smtClean="0"/>
              <a:t>propia</a:t>
            </a:r>
            <a:endParaRPr lang="es-ES" sz="2000" dirty="0"/>
          </a:p>
          <a:p>
            <a:r>
              <a:rPr lang="es-ES" sz="2000" dirty="0"/>
              <a:t>SLIDE 7 (imagen): www.historiacocina.com</a:t>
            </a:r>
          </a:p>
          <a:p>
            <a:r>
              <a:rPr lang="es-ES" sz="2000" dirty="0"/>
              <a:t>SLIDE 8: google imagenes</a:t>
            </a:r>
          </a:p>
          <a:p>
            <a:r>
              <a:rPr lang="es-ES" sz="2000" dirty="0"/>
              <a:t>SLIDE 9 (imagen): Los Andes</a:t>
            </a:r>
          </a:p>
          <a:p>
            <a:r>
              <a:rPr lang="es-ES" sz="2000" dirty="0"/>
              <a:t>SLIDE 10: EL INDEPENDIENTE DE CÁDIZ + elaboración </a:t>
            </a:r>
            <a:r>
              <a:rPr lang="es-ES" sz="2000" dirty="0" smtClean="0"/>
              <a:t>propia</a:t>
            </a:r>
            <a:endParaRPr lang="es-ES" sz="2000" dirty="0"/>
          </a:p>
          <a:p>
            <a:endParaRPr lang="es-ES" dirty="0"/>
          </a:p>
        </p:txBody>
      </p:sp>
    </p:spTree>
    <p:extLst>
      <p:ext uri="{BB962C8B-B14F-4D97-AF65-F5344CB8AC3E}">
        <p14:creationId xmlns:p14="http://schemas.microsoft.com/office/powerpoint/2010/main" val="62048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260648"/>
            <a:ext cx="8496944" cy="5632311"/>
          </a:xfrm>
          <a:prstGeom prst="rect">
            <a:avLst/>
          </a:prstGeom>
          <a:noFill/>
        </p:spPr>
        <p:txBody>
          <a:bodyPr wrap="square" rtlCol="0">
            <a:spAutoFit/>
          </a:bodyPr>
          <a:lstStyle/>
          <a:p>
            <a:r>
              <a:rPr lang="es-ES" sz="2000" dirty="0"/>
              <a:t>SLIDE 11:</a:t>
            </a:r>
          </a:p>
          <a:p>
            <a:r>
              <a:rPr lang="es-ES" sz="2000" dirty="0"/>
              <a:t>-	(texto) Ministerio de Agricultura, Alimentación y Medio Ambiente + </a:t>
            </a:r>
            <a:r>
              <a:rPr lang="es-ES" sz="2000"/>
              <a:t>elaboración </a:t>
            </a:r>
            <a:r>
              <a:rPr lang="es-ES" sz="2000" smtClean="0"/>
              <a:t>propia</a:t>
            </a:r>
            <a:endParaRPr lang="es-ES" sz="2000" dirty="0"/>
          </a:p>
          <a:p>
            <a:r>
              <a:rPr lang="es-ES" sz="2000" dirty="0"/>
              <a:t>-	(imagen) Los Andes + elaboración </a:t>
            </a:r>
            <a:r>
              <a:rPr lang="es-ES" sz="2000" dirty="0" smtClean="0"/>
              <a:t>propia</a:t>
            </a:r>
            <a:endParaRPr lang="es-ES" sz="2000" dirty="0"/>
          </a:p>
          <a:p>
            <a:r>
              <a:rPr lang="es-ES" sz="2000" dirty="0"/>
              <a:t>SLIDE 12:</a:t>
            </a:r>
          </a:p>
          <a:p>
            <a:r>
              <a:rPr lang="es-ES" sz="2000" dirty="0"/>
              <a:t>-	INDEPENDIENTE DE CÁDIZ + elaboración </a:t>
            </a:r>
            <a:r>
              <a:rPr lang="es-ES" sz="2000" dirty="0" smtClean="0"/>
              <a:t>propia</a:t>
            </a:r>
            <a:endParaRPr lang="es-ES" sz="2000" dirty="0"/>
          </a:p>
          <a:p>
            <a:r>
              <a:rPr lang="es-ES" sz="2000" dirty="0"/>
              <a:t>-	El País</a:t>
            </a:r>
          </a:p>
          <a:p>
            <a:r>
              <a:rPr lang="es-ES" sz="2000" dirty="0"/>
              <a:t>SLIDE 14: </a:t>
            </a:r>
          </a:p>
          <a:p>
            <a:r>
              <a:rPr lang="es-ES" sz="2000" dirty="0"/>
              <a:t>-	(texto) Ministerio de Agricultura, Alimentación y Medio Ambiente + elaboración </a:t>
            </a:r>
            <a:r>
              <a:rPr lang="es-ES" sz="2000" dirty="0" smtClean="0"/>
              <a:t>propia</a:t>
            </a:r>
            <a:endParaRPr lang="es-ES" sz="2000" dirty="0"/>
          </a:p>
          <a:p>
            <a:r>
              <a:rPr lang="es-ES" sz="2000" dirty="0"/>
              <a:t>-	(imagen) ASOPPAC, Asosiación Peruana de Profesionales de Acuicultura</a:t>
            </a:r>
          </a:p>
          <a:p>
            <a:r>
              <a:rPr lang="es-ES" sz="2000" dirty="0"/>
              <a:t>SLIDE 15: dados ICCAT + elaboración </a:t>
            </a:r>
            <a:r>
              <a:rPr lang="es-ES" sz="2000" dirty="0" smtClean="0"/>
              <a:t>propia</a:t>
            </a:r>
            <a:endParaRPr lang="es-ES" sz="2000" dirty="0"/>
          </a:p>
          <a:p>
            <a:r>
              <a:rPr lang="es-ES" sz="2000" dirty="0"/>
              <a:t>SLIDE 16: </a:t>
            </a:r>
          </a:p>
          <a:p>
            <a:r>
              <a:rPr lang="es-ES" sz="2000" dirty="0"/>
              <a:t>-	(texto y imagen) Ministerio de Agricultura, Alimentación y Medio Ambiente + elaboración </a:t>
            </a:r>
            <a:r>
              <a:rPr lang="es-ES" sz="2000" dirty="0" smtClean="0"/>
              <a:t>propia</a:t>
            </a:r>
            <a:endParaRPr lang="es-ES" sz="2000" dirty="0"/>
          </a:p>
          <a:p>
            <a:r>
              <a:rPr lang="es-ES" sz="2000" dirty="0"/>
              <a:t>SLIDE 17: </a:t>
            </a:r>
          </a:p>
          <a:p>
            <a:r>
              <a:rPr lang="es-ES" sz="2000" dirty="0"/>
              <a:t>-	dados ICCAT + elaboración </a:t>
            </a:r>
            <a:r>
              <a:rPr lang="es-ES" sz="2000" dirty="0" smtClean="0"/>
              <a:t>propia</a:t>
            </a:r>
            <a:endParaRPr lang="es-ES" sz="2000" dirty="0"/>
          </a:p>
          <a:p>
            <a:r>
              <a:rPr lang="es-ES" sz="2000" dirty="0"/>
              <a:t>-	(imagen) El País</a:t>
            </a:r>
          </a:p>
        </p:txBody>
      </p:sp>
    </p:spTree>
    <p:extLst>
      <p:ext uri="{BB962C8B-B14F-4D97-AF65-F5344CB8AC3E}">
        <p14:creationId xmlns:p14="http://schemas.microsoft.com/office/powerpoint/2010/main" val="36003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pic>
        <p:nvPicPr>
          <p:cNvPr id="6146" name="Picture 2" descr="http://paoblog.files.wordpress.com/2011/07/tonno2.jpg"/>
          <p:cNvPicPr>
            <a:picLocks noChangeAspect="1" noChangeArrowheads="1"/>
          </p:cNvPicPr>
          <p:nvPr/>
        </p:nvPicPr>
        <p:blipFill>
          <a:blip r:embed="rId4" cstate="print"/>
          <a:srcRect l="2597" t="6061" r="9740" b="15151"/>
          <a:stretch>
            <a:fillRect/>
          </a:stretch>
        </p:blipFill>
        <p:spPr bwMode="auto">
          <a:xfrm>
            <a:off x="2857488" y="928670"/>
            <a:ext cx="3857652" cy="1857388"/>
          </a:xfrm>
          <a:prstGeom prst="rect">
            <a:avLst/>
          </a:prstGeom>
          <a:noFill/>
        </p:spPr>
      </p:pic>
      <p:sp>
        <p:nvSpPr>
          <p:cNvPr id="4" name="Titolo 3"/>
          <p:cNvSpPr>
            <a:spLocks noGrp="1"/>
          </p:cNvSpPr>
          <p:nvPr>
            <p:ph type="title"/>
          </p:nvPr>
        </p:nvSpPr>
        <p:spPr>
          <a:xfrm>
            <a:off x="500034" y="0"/>
            <a:ext cx="8229600" cy="1143000"/>
          </a:xfrm>
        </p:spPr>
        <p:txBody>
          <a:bodyPr/>
          <a:lstStyle/>
          <a:p>
            <a:r>
              <a:rPr lang="es-ES" u="sng" dirty="0" smtClean="0"/>
              <a:t>CARACTERÍSTICAS  DE LA ESPECIE </a:t>
            </a:r>
            <a:endParaRPr lang="it-IT" u="sng" dirty="0"/>
          </a:p>
        </p:txBody>
      </p:sp>
      <p:sp>
        <p:nvSpPr>
          <p:cNvPr id="3" name="Segnaposto contenuto 2"/>
          <p:cNvSpPr>
            <a:spLocks noGrp="1"/>
          </p:cNvSpPr>
          <p:nvPr>
            <p:ph idx="1"/>
          </p:nvPr>
        </p:nvSpPr>
        <p:spPr>
          <a:xfrm>
            <a:off x="457200" y="1600200"/>
            <a:ext cx="8229600" cy="5257800"/>
          </a:xfrm>
        </p:spPr>
        <p:txBody>
          <a:bodyPr>
            <a:normAutofit/>
          </a:bodyPr>
          <a:lstStyle/>
          <a:p>
            <a:pPr>
              <a:buNone/>
            </a:pPr>
            <a:endParaRPr lang="es-ES" sz="3400" i="1" dirty="0" smtClean="0"/>
          </a:p>
          <a:p>
            <a:endParaRPr lang="es-ES" sz="3400" i="1" dirty="0" smtClean="0"/>
          </a:p>
          <a:p>
            <a:r>
              <a:rPr lang="es-ES" sz="3400" i="1" dirty="0" smtClean="0"/>
              <a:t>Longevídad: </a:t>
            </a:r>
            <a:r>
              <a:rPr lang="es-ES" sz="3400" b="1" dirty="0" smtClean="0"/>
              <a:t>20 – 40 años </a:t>
            </a:r>
          </a:p>
          <a:p>
            <a:r>
              <a:rPr lang="es-ES" sz="3400" i="1" dirty="0" smtClean="0"/>
              <a:t>Madurez: </a:t>
            </a:r>
            <a:r>
              <a:rPr lang="es-ES" sz="3400" dirty="0" smtClean="0"/>
              <a:t>entre </a:t>
            </a:r>
            <a:r>
              <a:rPr lang="es-ES" sz="3400" b="1" dirty="0" smtClean="0"/>
              <a:t>4 y 8 años </a:t>
            </a:r>
          </a:p>
          <a:p>
            <a:r>
              <a:rPr lang="es-ES" sz="3400" i="1" dirty="0" smtClean="0"/>
              <a:t>Tamaño máximo: </a:t>
            </a:r>
            <a:r>
              <a:rPr lang="es-ES" sz="3400" b="1" dirty="0" smtClean="0"/>
              <a:t>más de 3 m</a:t>
            </a:r>
          </a:p>
          <a:p>
            <a:r>
              <a:rPr lang="es-ES" sz="3400" i="1" dirty="0" smtClean="0"/>
              <a:t>Peso máximo: </a:t>
            </a:r>
            <a:r>
              <a:rPr lang="es-ES" sz="3400" b="1" dirty="0" smtClean="0"/>
              <a:t>600 kg</a:t>
            </a:r>
          </a:p>
          <a:p>
            <a:r>
              <a:rPr lang="es-ES" sz="3400" i="1" dirty="0" smtClean="0"/>
              <a:t>Temperadura corporal: </a:t>
            </a:r>
            <a:r>
              <a:rPr lang="es-ES" sz="3400" b="1" dirty="0" smtClean="0"/>
              <a:t>más de 20°C</a:t>
            </a:r>
          </a:p>
          <a:p>
            <a:r>
              <a:rPr lang="it-IT" i="1" dirty="0" err="1" smtClean="0"/>
              <a:t>Velocidad</a:t>
            </a:r>
            <a:r>
              <a:rPr lang="it-IT" dirty="0" smtClean="0"/>
              <a:t> </a:t>
            </a:r>
            <a:r>
              <a:rPr lang="es-ES" i="1" dirty="0" smtClean="0"/>
              <a:t>máxima</a:t>
            </a:r>
            <a:r>
              <a:rPr lang="it-IT" i="1" dirty="0" smtClean="0"/>
              <a:t>:</a:t>
            </a:r>
            <a:r>
              <a:rPr lang="it-IT" dirty="0" smtClean="0"/>
              <a:t> </a:t>
            </a:r>
            <a:r>
              <a:rPr lang="it-IT" b="1" dirty="0" smtClean="0"/>
              <a:t>90 </a:t>
            </a:r>
            <a:r>
              <a:rPr lang="es-ES" b="1" dirty="0"/>
              <a:t>Km/h </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35" presetClass="path" presetSubtype="0" accel="50000" decel="50000" fill="hold" nodeType="withEffect">
                                  <p:stCondLst>
                                    <p:cond delay="0"/>
                                  </p:stCondLst>
                                  <p:childTnLst>
                                    <p:animMotion origin="layout" path="M 0 0  L -0.25 0  E" pathEditMode="relative" ptsTypes="">
                                      <p:cBhvr>
                                        <p:cTn id="10" dur="2000" fill="hold"/>
                                        <p:tgtEl>
                                          <p:spTgt spid="61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pic>
        <p:nvPicPr>
          <p:cNvPr id="1028" name="Picture 4" descr="atun"/>
          <p:cNvPicPr>
            <a:picLocks noChangeAspect="1" noChangeArrowheads="1"/>
          </p:cNvPicPr>
          <p:nvPr/>
        </p:nvPicPr>
        <p:blipFill>
          <a:blip r:embed="rId3" cstate="print"/>
          <a:srcRect/>
          <a:stretch>
            <a:fillRect/>
          </a:stretch>
        </p:blipFill>
        <p:spPr bwMode="auto">
          <a:xfrm>
            <a:off x="1214414" y="714356"/>
            <a:ext cx="7500990" cy="5795380"/>
          </a:xfrm>
          <a:prstGeom prst="rect">
            <a:avLst/>
          </a:prstGeom>
          <a:noFill/>
          <a:ln w="9525">
            <a:noFill/>
            <a:miter lim="800000"/>
            <a:headEnd/>
            <a:tailEnd/>
          </a:ln>
        </p:spPr>
      </p:pic>
      <p:sp>
        <p:nvSpPr>
          <p:cNvPr id="2" name="Titolo 1"/>
          <p:cNvSpPr>
            <a:spLocks noGrp="1"/>
          </p:cNvSpPr>
          <p:nvPr>
            <p:ph type="title"/>
          </p:nvPr>
        </p:nvSpPr>
        <p:spPr>
          <a:xfrm>
            <a:off x="500034" y="0"/>
            <a:ext cx="8229600" cy="857232"/>
          </a:xfrm>
        </p:spPr>
        <p:txBody>
          <a:bodyPr>
            <a:normAutofit/>
          </a:bodyPr>
          <a:lstStyle/>
          <a:p>
            <a:endParaRPr lang="it-IT" dirty="0"/>
          </a:p>
        </p:txBody>
      </p:sp>
      <p:pic>
        <p:nvPicPr>
          <p:cNvPr id="1027" name="Picture 3"/>
          <p:cNvPicPr>
            <a:picLocks noChangeAspect="1" noChangeArrowheads="1"/>
          </p:cNvPicPr>
          <p:nvPr/>
        </p:nvPicPr>
        <p:blipFill>
          <a:blip r:embed="rId4" cstate="print"/>
          <a:srcRect/>
          <a:stretch>
            <a:fillRect/>
          </a:stretch>
        </p:blipFill>
        <p:spPr bwMode="auto">
          <a:xfrm>
            <a:off x="142844" y="714356"/>
            <a:ext cx="5500726" cy="2288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142852"/>
            <a:ext cx="8229600" cy="1143000"/>
          </a:xfrm>
        </p:spPr>
        <p:txBody>
          <a:bodyPr/>
          <a:lstStyle/>
          <a:p>
            <a:r>
              <a:rPr lang="it-IT" u="sng" dirty="0" smtClean="0"/>
              <a:t>DÓNDE HABITA</a:t>
            </a:r>
            <a:endParaRPr lang="it-IT" u="sng" dirty="0"/>
          </a:p>
        </p:txBody>
      </p:sp>
      <p:sp>
        <p:nvSpPr>
          <p:cNvPr id="4" name="CasellaDiTesto 3"/>
          <p:cNvSpPr txBox="1"/>
          <p:nvPr/>
        </p:nvSpPr>
        <p:spPr>
          <a:xfrm>
            <a:off x="642910" y="1285860"/>
            <a:ext cx="7715304" cy="2246769"/>
          </a:xfrm>
          <a:prstGeom prst="rect">
            <a:avLst/>
          </a:prstGeom>
          <a:noFill/>
        </p:spPr>
        <p:txBody>
          <a:bodyPr wrap="square" rtlCol="0">
            <a:spAutoFit/>
          </a:bodyPr>
          <a:lstStyle/>
          <a:p>
            <a:r>
              <a:rPr lang="es-ES" sz="2800" dirty="0"/>
              <a:t>Es un pez pelágico, marino oceánico. Se encuentra </a:t>
            </a:r>
            <a:r>
              <a:rPr lang="es-ES" sz="2800" dirty="0" smtClean="0"/>
              <a:t>desde </a:t>
            </a:r>
            <a:r>
              <a:rPr lang="es-ES" sz="2800" dirty="0"/>
              <a:t>Terranova hasta Brasil, en el lado occidental, y desde Cabo Blanco (20ºN) hasta Noruega y todo el Mediterráneo y el Mar Negro, en el lado oriental. </a:t>
            </a:r>
            <a:endParaRPr lang="it-IT" sz="2800" dirty="0"/>
          </a:p>
        </p:txBody>
      </p:sp>
      <p:pic>
        <p:nvPicPr>
          <p:cNvPr id="20483" name="Picture 3" descr="tonno rosso areale"/>
          <p:cNvPicPr>
            <a:picLocks noChangeAspect="1" noChangeArrowheads="1"/>
          </p:cNvPicPr>
          <p:nvPr/>
        </p:nvPicPr>
        <p:blipFill>
          <a:blip r:embed="rId3" cstate="print"/>
          <a:srcRect/>
          <a:stretch>
            <a:fillRect/>
          </a:stretch>
        </p:blipFill>
        <p:spPr bwMode="auto">
          <a:xfrm>
            <a:off x="1428728" y="3571876"/>
            <a:ext cx="6262698" cy="313134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7" name="Picture 3" descr="http://www.location-et-vacances.com/cartographie/eo_image.php?idcarte=590"/>
          <p:cNvPicPr>
            <a:picLocks noChangeAspect="1" noChangeArrowheads="1"/>
          </p:cNvPicPr>
          <p:nvPr/>
        </p:nvPicPr>
        <p:blipFill>
          <a:blip r:embed="rId2" cstate="print"/>
          <a:srcRect b="28957"/>
          <a:stretch>
            <a:fillRect/>
          </a:stretch>
        </p:blipFill>
        <p:spPr bwMode="auto">
          <a:xfrm>
            <a:off x="5572125" y="5105381"/>
            <a:ext cx="3571875" cy="1752619"/>
          </a:xfrm>
          <a:prstGeom prst="rect">
            <a:avLst/>
          </a:prstGeom>
          <a:noFill/>
        </p:spPr>
      </p:pic>
      <p:pic>
        <p:nvPicPr>
          <p:cNvPr id="4" name="Segnaposto contenuto 3" descr="g.bmp"/>
          <p:cNvPicPr>
            <a:picLocks noGrp="1" noChangeAspect="1"/>
          </p:cNvPicPr>
          <p:nvPr>
            <p:ph idx="1"/>
          </p:nvPr>
        </p:nvPicPr>
        <p:blipFill>
          <a:blip r:embed="rId3" cstate="print"/>
          <a:stretch>
            <a:fillRect/>
          </a:stretch>
        </p:blipFill>
        <p:spPr>
          <a:xfrm>
            <a:off x="0" y="142852"/>
            <a:ext cx="5964531" cy="2491513"/>
          </a:xfrm>
          <a:prstGeom prst="rect">
            <a:avLst/>
          </a:prstGeom>
        </p:spPr>
      </p:pic>
      <p:sp>
        <p:nvSpPr>
          <p:cNvPr id="5" name="Rettangolo 4"/>
          <p:cNvSpPr/>
          <p:nvPr/>
        </p:nvSpPr>
        <p:spPr>
          <a:xfrm>
            <a:off x="642910" y="571480"/>
            <a:ext cx="7429552" cy="1369606"/>
          </a:xfrm>
          <a:prstGeom prst="rect">
            <a:avLst/>
          </a:prstGeom>
        </p:spPr>
        <p:txBody>
          <a:bodyPr wrap="square">
            <a:spAutoFit/>
          </a:bodyPr>
          <a:lstStyle/>
          <a:p>
            <a:r>
              <a:rPr lang="it-IT" b="1" dirty="0" smtClean="0">
                <a:ea typeface="Arial Unicode MS" pitchFamily="34" charset="-128"/>
                <a:cs typeface="Arial Unicode MS" pitchFamily="34" charset="-128"/>
              </a:rPr>
              <a:t>Una </a:t>
            </a:r>
            <a:r>
              <a:rPr lang="it-IT" b="1" u="sng" dirty="0" err="1" smtClean="0">
                <a:ea typeface="Arial Unicode MS" pitchFamily="34" charset="-128"/>
                <a:cs typeface="Arial Unicode MS" pitchFamily="34" charset="-128"/>
              </a:rPr>
              <a:t>población</a:t>
            </a:r>
            <a:r>
              <a:rPr lang="it-IT" b="1" u="sng" dirty="0" smtClean="0">
                <a:ea typeface="Arial Unicode MS" pitchFamily="34" charset="-128"/>
                <a:cs typeface="Arial Unicode MS" pitchFamily="34" charset="-128"/>
              </a:rPr>
              <a:t> </a:t>
            </a:r>
            <a:r>
              <a:rPr lang="it-IT" b="1" u="sng" dirty="0" err="1" smtClean="0">
                <a:ea typeface="Arial Unicode MS" pitchFamily="34" charset="-128"/>
                <a:cs typeface="Arial Unicode MS" pitchFamily="34" charset="-128"/>
              </a:rPr>
              <a:t>menor</a:t>
            </a:r>
            <a:r>
              <a:rPr lang="it-IT" b="1" u="sng" dirty="0" smtClean="0">
                <a:ea typeface="Arial Unicode MS" pitchFamily="34" charset="-128"/>
                <a:cs typeface="Arial Unicode MS" pitchFamily="34" charset="-128"/>
              </a:rPr>
              <a:t> </a:t>
            </a:r>
            <a:r>
              <a:rPr lang="it-IT" b="1" dirty="0" smtClean="0">
                <a:ea typeface="Arial Unicode MS" pitchFamily="34" charset="-128"/>
                <a:cs typeface="Arial Unicode MS" pitchFamily="34" charset="-128"/>
              </a:rPr>
              <a:t>de la zona </a:t>
            </a:r>
            <a:r>
              <a:rPr lang="it-IT" b="1" u="sng" dirty="0" err="1" smtClean="0">
                <a:ea typeface="Arial Unicode MS" pitchFamily="34" charset="-128"/>
                <a:cs typeface="Arial Unicode MS" pitchFamily="34" charset="-128"/>
              </a:rPr>
              <a:t>occidental</a:t>
            </a:r>
            <a:r>
              <a:rPr lang="it-IT" b="1" u="sng" dirty="0" smtClean="0">
                <a:ea typeface="Arial Unicode MS" pitchFamily="34" charset="-128"/>
                <a:cs typeface="Arial Unicode MS" pitchFamily="34" charset="-128"/>
              </a:rPr>
              <a:t> del </a:t>
            </a:r>
            <a:r>
              <a:rPr lang="it-IT" b="1" u="sng" dirty="0" err="1" smtClean="0">
                <a:ea typeface="Arial Unicode MS" pitchFamily="34" charset="-128"/>
                <a:cs typeface="Arial Unicode MS" pitchFamily="34" charset="-128"/>
              </a:rPr>
              <a:t>Atlántico</a:t>
            </a:r>
            <a:r>
              <a:rPr lang="it-IT" b="1" u="sng" dirty="0" smtClean="0">
                <a:ea typeface="Arial Unicode MS" pitchFamily="34" charset="-128"/>
                <a:cs typeface="Arial Unicode MS" pitchFamily="34" charset="-128"/>
              </a:rPr>
              <a:t> </a:t>
            </a:r>
            <a:r>
              <a:rPr lang="it-IT" b="1" dirty="0" err="1" smtClean="0">
                <a:ea typeface="Arial Unicode MS" pitchFamily="34" charset="-128"/>
                <a:cs typeface="Arial Unicode MS" pitchFamily="34" charset="-128"/>
              </a:rPr>
              <a:t>que</a:t>
            </a:r>
            <a:r>
              <a:rPr lang="it-IT" b="1" dirty="0" smtClean="0">
                <a:ea typeface="Arial Unicode MS" pitchFamily="34" charset="-128"/>
                <a:cs typeface="Arial Unicode MS" pitchFamily="34" charset="-128"/>
              </a:rPr>
              <a:t> </a:t>
            </a:r>
            <a:r>
              <a:rPr lang="it-IT" b="1" dirty="0" err="1" smtClean="0">
                <a:ea typeface="Arial Unicode MS" pitchFamily="34" charset="-128"/>
                <a:cs typeface="Arial Unicode MS" pitchFamily="34" charset="-128"/>
              </a:rPr>
              <a:t>deseova</a:t>
            </a:r>
            <a:r>
              <a:rPr lang="it-IT" b="1" dirty="0" smtClean="0">
                <a:ea typeface="Arial Unicode MS" pitchFamily="34" charset="-128"/>
                <a:cs typeface="Arial Unicode MS" pitchFamily="34" charset="-128"/>
              </a:rPr>
              <a:t> en </a:t>
            </a:r>
            <a:r>
              <a:rPr lang="it-IT" b="1" dirty="0" err="1" smtClean="0">
                <a:ea typeface="Arial Unicode MS" pitchFamily="34" charset="-128"/>
                <a:cs typeface="Arial Unicode MS" pitchFamily="34" charset="-128"/>
              </a:rPr>
              <a:t>el</a:t>
            </a:r>
            <a:r>
              <a:rPr lang="it-IT" b="1" dirty="0" smtClean="0">
                <a:ea typeface="Arial Unicode MS" pitchFamily="34" charset="-128"/>
                <a:cs typeface="Arial Unicode MS" pitchFamily="34" charset="-128"/>
              </a:rPr>
              <a:t> golfo de </a:t>
            </a:r>
            <a:r>
              <a:rPr lang="it-IT" b="1" dirty="0" err="1" smtClean="0">
                <a:ea typeface="Arial Unicode MS" pitchFamily="34" charset="-128"/>
                <a:cs typeface="Arial Unicode MS" pitchFamily="34" charset="-128"/>
              </a:rPr>
              <a:t>México</a:t>
            </a:r>
            <a:r>
              <a:rPr lang="it-IT" b="1" dirty="0" smtClean="0">
                <a:ea typeface="Arial Unicode MS" pitchFamily="34" charset="-128"/>
                <a:cs typeface="Arial Unicode MS" pitchFamily="34" charset="-128"/>
              </a:rPr>
              <a:t>.</a:t>
            </a:r>
          </a:p>
          <a:p>
            <a:endParaRPr lang="it-IT" sz="1100" b="1" dirty="0" smtClean="0">
              <a:ea typeface="Arial Unicode MS" pitchFamily="34" charset="-128"/>
              <a:cs typeface="Arial Unicode MS" pitchFamily="34" charset="-128"/>
            </a:endParaRPr>
          </a:p>
          <a:p>
            <a:r>
              <a:rPr lang="it-IT" b="1" dirty="0" smtClean="0">
                <a:ea typeface="Arial Unicode MS" pitchFamily="34" charset="-128"/>
                <a:cs typeface="Arial Unicode MS" pitchFamily="34" charset="-128"/>
              </a:rPr>
              <a:t>Una </a:t>
            </a:r>
            <a:r>
              <a:rPr lang="it-IT" b="1" u="sng" dirty="0" err="1" smtClean="0">
                <a:ea typeface="Arial Unicode MS" pitchFamily="34" charset="-128"/>
                <a:cs typeface="Arial Unicode MS" pitchFamily="34" charset="-128"/>
              </a:rPr>
              <a:t>mayor</a:t>
            </a:r>
            <a:r>
              <a:rPr lang="it-IT" b="1" dirty="0" smtClean="0">
                <a:ea typeface="Arial Unicode MS" pitchFamily="34" charset="-128"/>
                <a:cs typeface="Arial Unicode MS" pitchFamily="34" charset="-128"/>
              </a:rPr>
              <a:t> en la zona </a:t>
            </a:r>
            <a:r>
              <a:rPr lang="it-IT" b="1" dirty="0" err="1" smtClean="0">
                <a:ea typeface="Arial Unicode MS" pitchFamily="34" charset="-128"/>
                <a:cs typeface="Arial Unicode MS" pitchFamily="34" charset="-128"/>
              </a:rPr>
              <a:t>oriental</a:t>
            </a:r>
            <a:r>
              <a:rPr lang="it-IT" b="1" dirty="0" smtClean="0">
                <a:ea typeface="Arial Unicode MS" pitchFamily="34" charset="-128"/>
                <a:cs typeface="Arial Unicode MS" pitchFamily="34" charset="-128"/>
              </a:rPr>
              <a:t> del </a:t>
            </a:r>
            <a:r>
              <a:rPr lang="it-IT" b="1" dirty="0" err="1" smtClean="0">
                <a:ea typeface="Arial Unicode MS" pitchFamily="34" charset="-128"/>
                <a:cs typeface="Arial Unicode MS" pitchFamily="34" charset="-128"/>
              </a:rPr>
              <a:t>Atlántico</a:t>
            </a:r>
            <a:r>
              <a:rPr lang="it-IT" b="1" dirty="0" smtClean="0">
                <a:ea typeface="Arial Unicode MS" pitchFamily="34" charset="-128"/>
                <a:cs typeface="Arial Unicode MS" pitchFamily="34" charset="-128"/>
              </a:rPr>
              <a:t> </a:t>
            </a:r>
            <a:r>
              <a:rPr lang="it-IT" b="1" dirty="0" err="1" smtClean="0">
                <a:ea typeface="Arial Unicode MS" pitchFamily="34" charset="-128"/>
                <a:cs typeface="Arial Unicode MS" pitchFamily="34" charset="-128"/>
              </a:rPr>
              <a:t>distribuida</a:t>
            </a:r>
            <a:r>
              <a:rPr lang="it-IT" b="1" dirty="0" smtClean="0">
                <a:ea typeface="Arial Unicode MS" pitchFamily="34" charset="-128"/>
                <a:cs typeface="Arial Unicode MS" pitchFamily="34" charset="-128"/>
              </a:rPr>
              <a:t> en </a:t>
            </a:r>
            <a:r>
              <a:rPr lang="it-IT" b="1" dirty="0" err="1" smtClean="0">
                <a:ea typeface="Arial Unicode MS" pitchFamily="34" charset="-128"/>
                <a:cs typeface="Arial Unicode MS" pitchFamily="34" charset="-128"/>
              </a:rPr>
              <a:t>el</a:t>
            </a:r>
            <a:r>
              <a:rPr lang="it-IT" b="1" dirty="0" smtClean="0">
                <a:ea typeface="Arial Unicode MS" pitchFamily="34" charset="-128"/>
                <a:cs typeface="Arial Unicode MS" pitchFamily="34" charset="-128"/>
              </a:rPr>
              <a:t> </a:t>
            </a:r>
            <a:r>
              <a:rPr lang="it-IT" b="1" u="sng" dirty="0" err="1" smtClean="0">
                <a:ea typeface="Arial Unicode MS" pitchFamily="34" charset="-128"/>
                <a:cs typeface="Arial Unicode MS" pitchFamily="34" charset="-128"/>
              </a:rPr>
              <a:t>Atlántico</a:t>
            </a:r>
            <a:r>
              <a:rPr lang="it-IT" b="1" u="sng" dirty="0" smtClean="0">
                <a:ea typeface="Arial Unicode MS" pitchFamily="34" charset="-128"/>
                <a:cs typeface="Arial Unicode MS" pitchFamily="34" charset="-128"/>
              </a:rPr>
              <a:t> Este </a:t>
            </a:r>
            <a:r>
              <a:rPr lang="it-IT" b="1" dirty="0" smtClean="0">
                <a:ea typeface="Arial Unicode MS" pitchFamily="34" charset="-128"/>
                <a:cs typeface="Arial Unicode MS" pitchFamily="34" charset="-128"/>
              </a:rPr>
              <a:t>y en </a:t>
            </a:r>
            <a:r>
              <a:rPr lang="it-IT" b="1" dirty="0" err="1" smtClean="0">
                <a:ea typeface="Arial Unicode MS" pitchFamily="34" charset="-128"/>
                <a:cs typeface="Arial Unicode MS" pitchFamily="34" charset="-128"/>
              </a:rPr>
              <a:t>el</a:t>
            </a:r>
            <a:r>
              <a:rPr lang="it-IT" b="1" dirty="0" smtClean="0">
                <a:ea typeface="Arial Unicode MS" pitchFamily="34" charset="-128"/>
                <a:cs typeface="Arial Unicode MS" pitchFamily="34" charset="-128"/>
              </a:rPr>
              <a:t> </a:t>
            </a:r>
            <a:r>
              <a:rPr lang="it-IT" b="1" u="sng" dirty="0" err="1" smtClean="0">
                <a:ea typeface="Arial Unicode MS" pitchFamily="34" charset="-128"/>
                <a:cs typeface="Arial Unicode MS" pitchFamily="34" charset="-128"/>
              </a:rPr>
              <a:t>Mediterráneo</a:t>
            </a:r>
            <a:r>
              <a:rPr lang="it-IT" b="1" dirty="0" smtClean="0">
                <a:ea typeface="Arial Unicode MS" pitchFamily="34" charset="-128"/>
                <a:cs typeface="Arial Unicode MS" pitchFamily="34" charset="-128"/>
              </a:rPr>
              <a:t> (</a:t>
            </a:r>
            <a:r>
              <a:rPr lang="it-IT" b="1" dirty="0" err="1" smtClean="0">
                <a:ea typeface="Arial Unicode MS" pitchFamily="34" charset="-128"/>
                <a:cs typeface="Arial Unicode MS" pitchFamily="34" charset="-128"/>
              </a:rPr>
              <a:t>Mediterráneo=zona</a:t>
            </a:r>
            <a:r>
              <a:rPr lang="it-IT" b="1" dirty="0" smtClean="0">
                <a:ea typeface="Arial Unicode MS" pitchFamily="34" charset="-128"/>
                <a:cs typeface="Arial Unicode MS" pitchFamily="34" charset="-128"/>
              </a:rPr>
              <a:t> de </a:t>
            </a:r>
            <a:r>
              <a:rPr lang="it-IT" b="1" dirty="0" err="1" smtClean="0">
                <a:ea typeface="Arial Unicode MS" pitchFamily="34" charset="-128"/>
                <a:cs typeface="Arial Unicode MS" pitchFamily="34" charset="-128"/>
              </a:rPr>
              <a:t>desove</a:t>
            </a:r>
            <a:r>
              <a:rPr lang="it-IT" b="1" dirty="0" smtClean="0">
                <a:ea typeface="Arial Unicode MS" pitchFamily="34" charset="-128"/>
                <a:cs typeface="Arial Unicode MS" pitchFamily="34" charset="-128"/>
              </a:rPr>
              <a:t>).</a:t>
            </a:r>
            <a:endParaRPr lang="it-IT" b="1" dirty="0">
              <a:ea typeface="Arial Unicode MS" pitchFamily="34" charset="-128"/>
              <a:cs typeface="Arial Unicode MS" pitchFamily="34" charset="-128"/>
            </a:endParaRPr>
          </a:p>
        </p:txBody>
      </p:sp>
      <p:pic>
        <p:nvPicPr>
          <p:cNvPr id="21505" name="Picture 1"/>
          <p:cNvPicPr>
            <a:picLocks noChangeAspect="1" noChangeArrowheads="1"/>
          </p:cNvPicPr>
          <p:nvPr/>
        </p:nvPicPr>
        <p:blipFill>
          <a:blip r:embed="rId4" cstate="print"/>
          <a:srcRect l="3080" t="2343" b="7813"/>
          <a:stretch>
            <a:fillRect/>
          </a:stretch>
        </p:blipFill>
        <p:spPr bwMode="auto">
          <a:xfrm>
            <a:off x="0" y="2000240"/>
            <a:ext cx="5544688" cy="3286148"/>
          </a:xfrm>
          <a:prstGeom prst="rect">
            <a:avLst/>
          </a:prstGeom>
          <a:noFill/>
          <a:ln w="9525">
            <a:noFill/>
            <a:miter lim="800000"/>
            <a:headEnd/>
            <a:tailEnd/>
          </a:ln>
          <a:effectLst/>
        </p:spPr>
      </p:pic>
      <p:cxnSp>
        <p:nvCxnSpPr>
          <p:cNvPr id="9" name="Connettore 4 8"/>
          <p:cNvCxnSpPr/>
          <p:nvPr/>
        </p:nvCxnSpPr>
        <p:spPr>
          <a:xfrm rot="16200000" flipH="1">
            <a:off x="6428594" y="1786720"/>
            <a:ext cx="858050" cy="8564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643570" y="2786058"/>
            <a:ext cx="3357586" cy="2308324"/>
          </a:xfrm>
          <a:prstGeom prst="rect">
            <a:avLst/>
          </a:prstGeom>
          <a:noFill/>
        </p:spPr>
        <p:txBody>
          <a:bodyPr wrap="square" rtlCol="0">
            <a:spAutoFit/>
          </a:bodyPr>
          <a:lstStyle/>
          <a:p>
            <a:r>
              <a:rPr lang="it-IT" sz="2400" dirty="0" smtClean="0"/>
              <a:t>Las </a:t>
            </a:r>
            <a:r>
              <a:rPr lang="it-IT" sz="2400" i="1" u="sng" dirty="0" err="1" smtClean="0"/>
              <a:t>Islas</a:t>
            </a:r>
            <a:r>
              <a:rPr lang="it-IT" sz="2400" i="1" u="sng" dirty="0" smtClean="0"/>
              <a:t> </a:t>
            </a:r>
            <a:r>
              <a:rPr lang="it-IT" sz="2400" i="1" u="sng" dirty="0" err="1" smtClean="0"/>
              <a:t>Baleares</a:t>
            </a:r>
            <a:r>
              <a:rPr lang="it-IT" sz="2400" i="1" u="sng" dirty="0" smtClean="0"/>
              <a:t> </a:t>
            </a:r>
            <a:r>
              <a:rPr lang="it-IT" sz="2400" dirty="0" err="1" smtClean="0"/>
              <a:t>consituen</a:t>
            </a:r>
            <a:r>
              <a:rPr lang="it-IT" sz="2400" dirty="0" smtClean="0"/>
              <a:t> la zona donde </a:t>
            </a:r>
            <a:r>
              <a:rPr lang="it-IT" sz="2400" dirty="0" err="1" smtClean="0"/>
              <a:t>hay</a:t>
            </a:r>
            <a:r>
              <a:rPr lang="it-IT" sz="2400" dirty="0" smtClean="0"/>
              <a:t> </a:t>
            </a:r>
            <a:r>
              <a:rPr lang="es-ES" sz="2400" dirty="0"/>
              <a:t>las mayores densidades de huevos de atún rojo en todo el </a:t>
            </a:r>
            <a:r>
              <a:rPr lang="es-ES" sz="2400" dirty="0" smtClean="0"/>
              <a:t>Mediterráneo. </a:t>
            </a:r>
            <a:endParaRPr lang="it-IT"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2000" fill="hold"/>
                                        <p:tgtEl>
                                          <p:spTgt spid="21507"/>
                                        </p:tgtEl>
                                        <p:attrNameLst>
                                          <p:attrName>ppt_x</p:attrName>
                                        </p:attrNameLst>
                                      </p:cBhvr>
                                      <p:tavLst>
                                        <p:tav tm="0">
                                          <p:val>
                                            <p:strVal val="1+#ppt_w/2"/>
                                          </p:val>
                                        </p:tav>
                                        <p:tav tm="100000">
                                          <p:val>
                                            <p:strVal val="#ppt_x"/>
                                          </p:val>
                                        </p:tav>
                                      </p:tavLst>
                                    </p:anim>
                                    <p:anim calcmode="lin" valueType="num">
                                      <p:cBhvr additive="base">
                                        <p:cTn id="8" dur="2000" fill="hold"/>
                                        <p:tgtEl>
                                          <p:spTgt spid="21507"/>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21505"/>
                                        </p:tgtEl>
                                        <p:attrNameLst>
                                          <p:attrName>style.visibility</p:attrName>
                                        </p:attrNameLst>
                                      </p:cBhvr>
                                      <p:to>
                                        <p:strVal val="visible"/>
                                      </p:to>
                                    </p:set>
                                    <p:anim calcmode="lin" valueType="num">
                                      <p:cBhvr additive="base">
                                        <p:cTn id="11" dur="2000" fill="hold"/>
                                        <p:tgtEl>
                                          <p:spTgt spid="21505"/>
                                        </p:tgtEl>
                                        <p:attrNameLst>
                                          <p:attrName>ppt_x</p:attrName>
                                        </p:attrNameLst>
                                      </p:cBhvr>
                                      <p:tavLst>
                                        <p:tav tm="0">
                                          <p:val>
                                            <p:strVal val="0-#ppt_w/2"/>
                                          </p:val>
                                        </p:tav>
                                        <p:tav tm="100000">
                                          <p:val>
                                            <p:strVal val="#ppt_x"/>
                                          </p:val>
                                        </p:tav>
                                      </p:tavLst>
                                    </p:anim>
                                    <p:anim calcmode="lin" valueType="num">
                                      <p:cBhvr additive="base">
                                        <p:cTn id="12" dur="2000" fill="hold"/>
                                        <p:tgtEl>
                                          <p:spTgt spid="215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smtClean="0"/>
              <a:t>LA MIGRACIÓN</a:t>
            </a:r>
            <a:endParaRPr lang="it-IT" u="sng"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928662" y="2857496"/>
            <a:ext cx="7420575" cy="3786214"/>
          </a:xfrm>
          <a:prstGeom prst="rect">
            <a:avLst/>
          </a:prstGeom>
          <a:noFill/>
          <a:ln w="9525">
            <a:noFill/>
            <a:miter lim="800000"/>
            <a:headEnd/>
            <a:tailEnd/>
          </a:ln>
          <a:effectLst/>
        </p:spPr>
      </p:pic>
      <p:sp>
        <p:nvSpPr>
          <p:cNvPr id="8" name="CasellaDiTesto 7"/>
          <p:cNvSpPr txBox="1"/>
          <p:nvPr/>
        </p:nvSpPr>
        <p:spPr>
          <a:xfrm>
            <a:off x="285720" y="1357298"/>
            <a:ext cx="8572560" cy="1254189"/>
          </a:xfrm>
          <a:prstGeom prst="rect">
            <a:avLst/>
          </a:prstGeom>
          <a:noFill/>
        </p:spPr>
        <p:txBody>
          <a:bodyPr wrap="square" rtlCol="0">
            <a:spAutoFit/>
          </a:bodyPr>
          <a:lstStyle/>
          <a:p>
            <a:r>
              <a:rPr lang="it-IT" dirty="0" err="1" smtClean="0"/>
              <a:t>Es</a:t>
            </a:r>
            <a:r>
              <a:rPr lang="it-IT" dirty="0" smtClean="0"/>
              <a:t> una </a:t>
            </a:r>
            <a:r>
              <a:rPr lang="it-IT" dirty="0" err="1" smtClean="0"/>
              <a:t>especie</a:t>
            </a:r>
            <a:r>
              <a:rPr lang="it-IT" dirty="0" smtClean="0"/>
              <a:t> altamente migratoria, </a:t>
            </a:r>
            <a:r>
              <a:rPr lang="it-IT" dirty="0" err="1" smtClean="0"/>
              <a:t>realiza</a:t>
            </a:r>
            <a:r>
              <a:rPr lang="it-IT" dirty="0" smtClean="0"/>
              <a:t> </a:t>
            </a:r>
            <a:r>
              <a:rPr lang="it-IT" dirty="0" err="1" smtClean="0"/>
              <a:t>dos</a:t>
            </a:r>
            <a:r>
              <a:rPr lang="it-IT" dirty="0" smtClean="0"/>
              <a:t> </a:t>
            </a:r>
            <a:r>
              <a:rPr lang="it-IT" dirty="0" err="1" smtClean="0"/>
              <a:t>tipos</a:t>
            </a:r>
            <a:r>
              <a:rPr lang="it-IT" dirty="0" smtClean="0"/>
              <a:t> de </a:t>
            </a:r>
            <a:r>
              <a:rPr lang="it-IT" dirty="0" err="1" smtClean="0"/>
              <a:t>migración</a:t>
            </a:r>
            <a:r>
              <a:rPr lang="it-IT" dirty="0" smtClean="0"/>
              <a:t> durante su </a:t>
            </a:r>
            <a:r>
              <a:rPr lang="it-IT" dirty="0" err="1" smtClean="0"/>
              <a:t>vida</a:t>
            </a:r>
            <a:r>
              <a:rPr lang="it-IT" dirty="0" smtClean="0"/>
              <a:t>:</a:t>
            </a:r>
          </a:p>
          <a:p>
            <a:endParaRPr lang="it-IT" sz="1100" dirty="0" smtClean="0"/>
          </a:p>
          <a:p>
            <a:pPr marL="342900" indent="-342900">
              <a:buFont typeface="+mj-lt"/>
              <a:buAutoNum type="arabicPeriod"/>
            </a:pPr>
            <a:r>
              <a:rPr lang="it-IT" b="1" u="sng" dirty="0" err="1" smtClean="0"/>
              <a:t>Migración</a:t>
            </a:r>
            <a:r>
              <a:rPr lang="it-IT" b="1" u="sng" dirty="0" smtClean="0"/>
              <a:t> </a:t>
            </a:r>
            <a:r>
              <a:rPr lang="it-IT" b="1" u="sng" dirty="0" err="1" smtClean="0"/>
              <a:t>trófica</a:t>
            </a:r>
            <a:r>
              <a:rPr lang="it-IT" b="1" dirty="0" smtClean="0"/>
              <a:t> </a:t>
            </a:r>
            <a:r>
              <a:rPr lang="it-IT" dirty="0" smtClean="0">
                <a:sym typeface="Wingdings" pitchFamily="2" charset="2"/>
              </a:rPr>
              <a:t> BUSCAR ALIMENTOS</a:t>
            </a:r>
          </a:p>
          <a:p>
            <a:pPr marL="342900" indent="-342900">
              <a:buFont typeface="+mj-lt"/>
              <a:buAutoNum type="arabicPeriod"/>
            </a:pPr>
            <a:endParaRPr lang="it-IT" sz="1050" dirty="0" smtClean="0">
              <a:sym typeface="Wingdings" pitchFamily="2" charset="2"/>
            </a:endParaRPr>
          </a:p>
          <a:p>
            <a:pPr marL="342900" indent="-342900">
              <a:buFont typeface="+mj-lt"/>
              <a:buAutoNum type="arabicPeriod"/>
            </a:pPr>
            <a:r>
              <a:rPr lang="it-IT" b="1" u="sng" dirty="0" err="1" smtClean="0"/>
              <a:t>Migración</a:t>
            </a:r>
            <a:r>
              <a:rPr lang="it-IT" b="1" u="sng" dirty="0" smtClean="0"/>
              <a:t> </a:t>
            </a:r>
            <a:r>
              <a:rPr lang="it-IT" b="1" u="sng" dirty="0" err="1" smtClean="0"/>
              <a:t>reproductiva</a:t>
            </a:r>
            <a:r>
              <a:rPr lang="it-IT" b="1" dirty="0" smtClean="0"/>
              <a:t> </a:t>
            </a:r>
            <a:r>
              <a:rPr lang="it-IT" dirty="0" smtClean="0">
                <a:sym typeface="Wingdings" pitchFamily="2" charset="2"/>
              </a:rPr>
              <a:t>DESOVAR</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10127"/>
            <a:ext cx="8229600" cy="1143000"/>
          </a:xfrm>
        </p:spPr>
        <p:txBody>
          <a:bodyPr>
            <a:normAutofit/>
          </a:bodyPr>
          <a:lstStyle/>
          <a:p>
            <a:r>
              <a:rPr lang="es-ES" sz="4900" b="1" u="sng" dirty="0" smtClean="0">
                <a:latin typeface="+mn-lt"/>
              </a:rPr>
              <a:t>DE LA ANTIGUEDAD A HOY</a:t>
            </a:r>
            <a:endParaRPr lang="it-IT" dirty="0"/>
          </a:p>
        </p:txBody>
      </p:sp>
      <p:sp>
        <p:nvSpPr>
          <p:cNvPr id="22529" name="Rectangle 1"/>
          <p:cNvSpPr>
            <a:spLocks noChangeArrowheads="1"/>
          </p:cNvSpPr>
          <p:nvPr/>
        </p:nvSpPr>
        <p:spPr bwMode="auto">
          <a:xfrm>
            <a:off x="428596" y="1142984"/>
            <a:ext cx="828677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ea typeface="Times New Roman" pitchFamily="18" charset="0"/>
                <a:cs typeface="Arial" pitchFamily="34" charset="0"/>
              </a:rPr>
              <a:t>El atún rojo</a:t>
            </a:r>
            <a:r>
              <a:rPr kumimoji="0" lang="es-ES" sz="2400" b="0" i="0" u="none" strike="noStrike" cap="none" normalizeH="0" dirty="0" smtClean="0">
                <a:ln>
                  <a:noFill/>
                </a:ln>
                <a:effectLst/>
                <a:ea typeface="Times New Roman" pitchFamily="18" charset="0"/>
                <a:cs typeface="Arial" pitchFamily="34" charset="0"/>
              </a:rPr>
              <a:t> es </a:t>
            </a:r>
            <a:r>
              <a:rPr kumimoji="0" lang="es-ES" sz="2400" b="0" i="0" u="none" strike="noStrike" cap="none" normalizeH="0" baseline="0" dirty="0" smtClean="0">
                <a:ln>
                  <a:noFill/>
                </a:ln>
                <a:effectLst/>
                <a:ea typeface="Times New Roman" pitchFamily="18" charset="0"/>
                <a:cs typeface="Arial" pitchFamily="34" charset="0"/>
              </a:rPr>
              <a:t>importante en la economía y el estilo de vida mediterráneos.</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2400" dirty="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ea typeface="Times New Roman" pitchFamily="18" charset="0"/>
                <a:cs typeface="Arial" pitchFamily="34" charset="0"/>
              </a:rPr>
              <a:t>Antigua Roma: la pesca y la salazón del atún eran dos de las             industrias más importante</a:t>
            </a:r>
            <a:r>
              <a:rPr kumimoji="0" lang="es-ES" sz="2400" b="0" i="0" u="none" strike="noStrike" cap="none" normalizeH="0" dirty="0" smtClean="0">
                <a:ln>
                  <a:noFill/>
                </a:ln>
                <a:effectLst/>
                <a:ea typeface="Times New Roman" pitchFamily="18" charset="0"/>
                <a:cs typeface="Arial" pitchFamily="34" charset="0"/>
              </a:rPr>
              <a:t> </a:t>
            </a:r>
            <a:r>
              <a:rPr kumimoji="0" lang="es-ES" sz="2400" b="0" i="0" u="none" strike="noStrike" cap="none" normalizeH="0" baseline="0" dirty="0" smtClean="0">
                <a:ln>
                  <a:noFill/>
                </a:ln>
                <a:effectLst/>
                <a:ea typeface="Times New Roman" pitchFamily="18" charset="0"/>
                <a:cs typeface="Arial" pitchFamily="34" charset="0"/>
              </a:rPr>
              <a:t>del imperio. </a:t>
            </a:r>
            <a:endParaRPr kumimoji="0" lang="es-ES" sz="2400" b="0" i="0" u="none" strike="noStrike" cap="none" normalizeH="0" baseline="0" dirty="0" smtClean="0">
              <a:ln>
                <a:noFill/>
              </a:ln>
              <a:effectLst/>
            </a:endParaRPr>
          </a:p>
        </p:txBody>
      </p:sp>
      <p:sp>
        <p:nvSpPr>
          <p:cNvPr id="7" name="CasellaDiTesto 6"/>
          <p:cNvSpPr txBox="1"/>
          <p:nvPr/>
        </p:nvSpPr>
        <p:spPr>
          <a:xfrm>
            <a:off x="0" y="3356992"/>
            <a:ext cx="4643438" cy="2893100"/>
          </a:xfrm>
          <a:prstGeom prst="rect">
            <a:avLst/>
          </a:prstGeom>
          <a:noFill/>
        </p:spPr>
        <p:txBody>
          <a:bodyPr wrap="square" rtlCol="0">
            <a:spAutoFit/>
          </a:bodyPr>
          <a:lstStyle/>
          <a:p>
            <a:pPr lvl="0"/>
            <a:r>
              <a:rPr lang="it-IT" sz="2000" b="1" u="sng" dirty="0" smtClean="0"/>
              <a:t>LA TRADICIÓN DEL ATÚN EN ESPAÑA</a:t>
            </a:r>
          </a:p>
          <a:p>
            <a:pPr lvl="0"/>
            <a:endParaRPr lang="it-IT" b="1" dirty="0"/>
          </a:p>
          <a:p>
            <a:pPr lvl="0"/>
            <a:r>
              <a:rPr lang="it-IT" sz="2400" dirty="0" smtClean="0"/>
              <a:t>D</a:t>
            </a:r>
            <a:r>
              <a:rPr kumimoji="0" lang="es-ES" sz="2400" i="0" u="none" strike="noStrike" cap="none" normalizeH="0" baseline="0" dirty="0" smtClean="0">
                <a:ln>
                  <a:noFill/>
                </a:ln>
                <a:solidFill>
                  <a:schemeClr val="tx1"/>
                </a:solidFill>
                <a:effectLst/>
                <a:ea typeface="Calibri" pitchFamily="34" charset="0"/>
                <a:cs typeface="Arial" pitchFamily="34" charset="0"/>
              </a:rPr>
              <a:t>esde tiempos prerromanos  en </a:t>
            </a:r>
            <a:r>
              <a:rPr kumimoji="0" lang="es-ES" sz="2400" i="1" u="none" strike="noStrike" cap="none" normalizeH="0" baseline="0" dirty="0" smtClean="0">
                <a:ln>
                  <a:noFill/>
                </a:ln>
                <a:solidFill>
                  <a:schemeClr val="tx1"/>
                </a:solidFill>
                <a:effectLst/>
                <a:ea typeface="Calibri" pitchFamily="34" charset="0"/>
                <a:cs typeface="Arial" pitchFamily="34" charset="0"/>
              </a:rPr>
              <a:t>Andalucía</a:t>
            </a:r>
            <a:r>
              <a:rPr kumimoji="0" lang="es-ES" sz="2400" i="0" u="none" strike="noStrike" cap="none" normalizeH="0" baseline="0" dirty="0" smtClean="0">
                <a:ln>
                  <a:noFill/>
                </a:ln>
                <a:solidFill>
                  <a:schemeClr val="tx1"/>
                </a:solidFill>
                <a:effectLst/>
                <a:ea typeface="Calibri" pitchFamily="34" charset="0"/>
                <a:cs typeface="Arial" pitchFamily="34" charset="0"/>
              </a:rPr>
              <a:t>, en </a:t>
            </a:r>
            <a:r>
              <a:rPr kumimoji="0" lang="es-ES" sz="2400" i="1" u="none" strike="noStrike" cap="none" normalizeH="0" baseline="0" dirty="0" smtClean="0">
                <a:ln>
                  <a:noFill/>
                </a:ln>
                <a:solidFill>
                  <a:schemeClr val="tx1"/>
                </a:solidFill>
                <a:effectLst/>
                <a:ea typeface="Calibri" pitchFamily="34" charset="0"/>
                <a:cs typeface="Arial" pitchFamily="34" charset="0"/>
              </a:rPr>
              <a:t>Levante</a:t>
            </a:r>
            <a:r>
              <a:rPr kumimoji="0" lang="es-ES" sz="2400" i="0" u="none" strike="noStrike" cap="none" normalizeH="0" baseline="0" dirty="0" smtClean="0">
                <a:ln>
                  <a:noFill/>
                </a:ln>
                <a:solidFill>
                  <a:schemeClr val="tx1"/>
                </a:solidFill>
                <a:effectLst/>
                <a:ea typeface="Calibri" pitchFamily="34" charset="0"/>
                <a:cs typeface="Arial" pitchFamily="34" charset="0"/>
              </a:rPr>
              <a:t> y </a:t>
            </a:r>
            <a:r>
              <a:rPr kumimoji="0" lang="es-ES" sz="2400" i="1" u="none" strike="noStrike" cap="none" normalizeH="0" baseline="0" dirty="0" smtClean="0">
                <a:ln>
                  <a:noFill/>
                </a:ln>
                <a:solidFill>
                  <a:schemeClr val="tx1"/>
                </a:solidFill>
                <a:effectLst/>
                <a:ea typeface="Calibri" pitchFamily="34" charset="0"/>
                <a:cs typeface="Arial" pitchFamily="34" charset="0"/>
              </a:rPr>
              <a:t>Ceuta </a:t>
            </a:r>
            <a:r>
              <a:rPr kumimoji="0" lang="es-ES" sz="2400" i="0" u="none" strike="noStrike" cap="none" normalizeH="0" baseline="0" dirty="0" smtClean="0">
                <a:ln>
                  <a:noFill/>
                </a:ln>
                <a:solidFill>
                  <a:schemeClr val="tx1"/>
                </a:solidFill>
                <a:effectLst/>
                <a:ea typeface="Calibri" pitchFamily="34" charset="0"/>
                <a:cs typeface="Arial" pitchFamily="34" charset="0"/>
              </a:rPr>
              <a:t>entre abril y agosto se situaba a unos 3 km de la costa la </a:t>
            </a:r>
            <a:r>
              <a:rPr kumimoji="0" lang="es-ES" sz="2400" b="1" i="0" strike="noStrike" cap="none" normalizeH="0" baseline="0" dirty="0" smtClean="0">
                <a:ln>
                  <a:noFill/>
                </a:ln>
                <a:solidFill>
                  <a:schemeClr val="tx1"/>
                </a:solidFill>
                <a:effectLst/>
                <a:ea typeface="Calibri" pitchFamily="34" charset="0"/>
                <a:cs typeface="Arial" pitchFamily="34" charset="0"/>
              </a:rPr>
              <a:t>almadraba</a:t>
            </a:r>
            <a:r>
              <a:rPr kumimoji="0" lang="es-ES" sz="2400" i="0" u="none" strike="noStrike" cap="none" normalizeH="0" dirty="0" smtClean="0">
                <a:ln>
                  <a:noFill/>
                </a:ln>
                <a:solidFill>
                  <a:schemeClr val="tx1"/>
                </a:solidFill>
                <a:effectLst/>
                <a:ea typeface="Calibri" pitchFamily="34" charset="0"/>
                <a:cs typeface="Arial" pitchFamily="34" charset="0"/>
              </a:rPr>
              <a:t> para capturar </a:t>
            </a:r>
            <a:r>
              <a:rPr kumimoji="0" lang="es-ES" sz="2400" i="0" u="none" strike="noStrike" cap="none" normalizeH="0" baseline="0" dirty="0" smtClean="0">
                <a:ln>
                  <a:noFill/>
                </a:ln>
                <a:solidFill>
                  <a:schemeClr val="tx1"/>
                </a:solidFill>
                <a:effectLst/>
                <a:ea typeface="Calibri" pitchFamily="34" charset="0"/>
                <a:cs typeface="Arial" pitchFamily="34" charset="0"/>
              </a:rPr>
              <a:t>los atunes que</a:t>
            </a:r>
            <a:r>
              <a:rPr kumimoji="0" lang="es-ES" sz="2400" i="0" u="none" strike="noStrike" cap="none" normalizeH="0" dirty="0" smtClean="0">
                <a:ln>
                  <a:noFill/>
                </a:ln>
                <a:solidFill>
                  <a:schemeClr val="tx1"/>
                </a:solidFill>
                <a:effectLst/>
                <a:ea typeface="Calibri" pitchFamily="34" charset="0"/>
                <a:cs typeface="Arial" pitchFamily="34" charset="0"/>
              </a:rPr>
              <a:t> pasaban</a:t>
            </a:r>
            <a:r>
              <a:rPr kumimoji="0" lang="es-ES" sz="2400" i="0" u="none" strike="noStrike" cap="none" normalizeH="0" baseline="0" dirty="0" smtClean="0">
                <a:ln>
                  <a:noFill/>
                </a:ln>
                <a:solidFill>
                  <a:schemeClr val="tx1"/>
                </a:solidFill>
                <a:effectLst/>
                <a:ea typeface="Calibri" pitchFamily="34" charset="0"/>
                <a:cs typeface="Arial" pitchFamily="34" charset="0"/>
              </a:rPr>
              <a:t> por el Estrecho de Gibraltar.</a:t>
            </a:r>
            <a:endParaRPr kumimoji="0" lang="es-ES" sz="2400" i="0" u="none" strike="noStrike" cap="none" normalizeH="0" baseline="0" dirty="0" smtClean="0">
              <a:ln>
                <a:noFill/>
              </a:ln>
              <a:solidFill>
                <a:schemeClr val="tx1"/>
              </a:solidFill>
              <a:effectLst/>
            </a:endParaRPr>
          </a:p>
        </p:txBody>
      </p:sp>
      <p:pic>
        <p:nvPicPr>
          <p:cNvPr id="22532" name="Picture 4" descr="http://www.historiacocina.com/historia/garum/almadraba8.jpg"/>
          <p:cNvPicPr>
            <a:picLocks noChangeAspect="1" noChangeArrowheads="1"/>
          </p:cNvPicPr>
          <p:nvPr/>
        </p:nvPicPr>
        <p:blipFill rotWithShape="1">
          <a:blip r:embed="rId3" cstate="print"/>
          <a:srcRect r="32964"/>
          <a:stretch/>
        </p:blipFill>
        <p:spPr bwMode="auto">
          <a:xfrm>
            <a:off x="4643438" y="3501008"/>
            <a:ext cx="4500562" cy="33755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pic>
        <p:nvPicPr>
          <p:cNvPr id="23555" name="Picture 3" descr="http://www.vistaalmar.es/hablame-del-mar/modules/upload/attachments/almadraba-cadiz-2013.jpg"/>
          <p:cNvPicPr>
            <a:picLocks noChangeAspect="1" noChangeArrowheads="1"/>
          </p:cNvPicPr>
          <p:nvPr/>
        </p:nvPicPr>
        <p:blipFill>
          <a:blip r:embed="rId3" cstate="print"/>
          <a:srcRect t="5109" b="5460"/>
          <a:stretch>
            <a:fillRect/>
          </a:stretch>
        </p:blipFill>
        <p:spPr bwMode="auto">
          <a:xfrm>
            <a:off x="4243782" y="244222"/>
            <a:ext cx="4714876" cy="2500330"/>
          </a:xfrm>
          <a:prstGeom prst="rect">
            <a:avLst/>
          </a:prstGeom>
          <a:noFill/>
        </p:spPr>
      </p:pic>
      <p:sp>
        <p:nvSpPr>
          <p:cNvPr id="2" name="Titolo 1"/>
          <p:cNvSpPr>
            <a:spLocks noGrp="1"/>
          </p:cNvSpPr>
          <p:nvPr>
            <p:ph type="title"/>
          </p:nvPr>
        </p:nvSpPr>
        <p:spPr>
          <a:xfrm>
            <a:off x="138627" y="-20769"/>
            <a:ext cx="8229600" cy="1143000"/>
          </a:xfrm>
        </p:spPr>
        <p:txBody>
          <a:bodyPr/>
          <a:lstStyle/>
          <a:p>
            <a:pPr algn="l"/>
            <a:r>
              <a:rPr lang="it-IT" u="sng" dirty="0" smtClean="0"/>
              <a:t>LA ALMADRABA</a:t>
            </a:r>
            <a:endParaRPr lang="it-IT" u="sng" dirty="0"/>
          </a:p>
        </p:txBody>
      </p:sp>
      <p:sp>
        <p:nvSpPr>
          <p:cNvPr id="23553" name="Rectangle 1"/>
          <p:cNvSpPr>
            <a:spLocks noChangeArrowheads="1"/>
          </p:cNvSpPr>
          <p:nvPr/>
        </p:nvSpPr>
        <p:spPr bwMode="auto">
          <a:xfrm>
            <a:off x="142844" y="1214422"/>
            <a:ext cx="4071966"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s-ES" sz="2800" b="0" i="0" u="none" strike="noStrike" cap="none" normalizeH="0" baseline="0" dirty="0" smtClean="0">
                <a:ln>
                  <a:noFill/>
                </a:ln>
                <a:solidFill>
                  <a:schemeClr val="tx1"/>
                </a:solidFill>
                <a:effectLst/>
                <a:ea typeface="Calibri" pitchFamily="34" charset="0"/>
                <a:cs typeface="Arial" pitchFamily="34" charset="0"/>
              </a:rPr>
              <a:t>Es</a:t>
            </a:r>
            <a:r>
              <a:rPr kumimoji="0" lang="es-ES" sz="2800" b="0" i="0" u="none" strike="noStrike" cap="none" normalizeH="0" dirty="0" smtClean="0">
                <a:ln>
                  <a:noFill/>
                </a:ln>
                <a:solidFill>
                  <a:schemeClr val="tx1"/>
                </a:solidFill>
                <a:effectLst/>
                <a:ea typeface="Calibri" pitchFamily="34" charset="0"/>
                <a:cs typeface="Arial" pitchFamily="34" charset="0"/>
              </a:rPr>
              <a:t> </a:t>
            </a:r>
            <a:r>
              <a:rPr kumimoji="0" lang="es-ES" sz="2800" b="0" i="0" u="none" strike="noStrike" cap="none" normalizeH="0" baseline="0" dirty="0" smtClean="0">
                <a:ln>
                  <a:noFill/>
                </a:ln>
                <a:solidFill>
                  <a:schemeClr val="tx1"/>
                </a:solidFill>
                <a:effectLst/>
                <a:ea typeface="Calibri" pitchFamily="34" charset="0"/>
                <a:cs typeface="Arial" pitchFamily="34" charset="0"/>
              </a:rPr>
              <a:t>una técnica de captura del atún:</a:t>
            </a:r>
            <a:r>
              <a:rPr kumimoji="0" lang="es-ES" sz="2800" b="0" i="0" u="none" strike="noStrike" cap="none" normalizeH="0" dirty="0" smtClean="0">
                <a:ln>
                  <a:noFill/>
                </a:ln>
                <a:solidFill>
                  <a:schemeClr val="tx1"/>
                </a:solidFill>
                <a:effectLst/>
                <a:ea typeface="Calibri" pitchFamily="34" charset="0"/>
                <a:cs typeface="Arial" pitchFamily="34" charset="0"/>
              </a:rPr>
              <a:t> </a:t>
            </a:r>
            <a:r>
              <a:rPr kumimoji="0" lang="es-ES" sz="2800" b="0" i="0" u="none" strike="noStrike" cap="none" normalizeH="0" baseline="0" dirty="0" smtClean="0">
                <a:ln>
                  <a:noFill/>
                </a:ln>
                <a:solidFill>
                  <a:schemeClr val="tx1"/>
                </a:solidFill>
                <a:effectLst/>
                <a:ea typeface="Calibri" pitchFamily="34" charset="0"/>
                <a:cs typeface="Arial" pitchFamily="34" charset="0"/>
              </a:rPr>
              <a:t>se situan dos barcos a una cierta distancia</a:t>
            </a:r>
            <a:r>
              <a:rPr kumimoji="0" lang="es-ES" sz="2800" b="0" i="0" u="none" strike="noStrike" cap="none" normalizeH="0" dirty="0" smtClean="0">
                <a:ln>
                  <a:noFill/>
                </a:ln>
                <a:solidFill>
                  <a:schemeClr val="tx1"/>
                </a:solidFill>
                <a:effectLst/>
                <a:ea typeface="Calibri" pitchFamily="34" charset="0"/>
                <a:cs typeface="Arial" pitchFamily="34" charset="0"/>
              </a:rPr>
              <a:t> y</a:t>
            </a:r>
            <a:r>
              <a:rPr kumimoji="0" lang="es-ES" sz="2800" b="0" i="0" u="none" strike="noStrike" cap="none" normalizeH="0" baseline="0" dirty="0" smtClean="0">
                <a:ln>
                  <a:noFill/>
                </a:ln>
                <a:solidFill>
                  <a:schemeClr val="tx1"/>
                </a:solidFill>
                <a:effectLst/>
                <a:ea typeface="Calibri" pitchFamily="34" charset="0"/>
                <a:cs typeface="Arial" pitchFamily="34" charset="0"/>
              </a:rPr>
              <a:t> entre los dos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
        <p:nvSpPr>
          <p:cNvPr id="7" name="CasellaDiTesto 6"/>
          <p:cNvSpPr txBox="1"/>
          <p:nvPr/>
        </p:nvSpPr>
        <p:spPr>
          <a:xfrm>
            <a:off x="142844" y="4929198"/>
            <a:ext cx="8858312" cy="1169551"/>
          </a:xfrm>
          <a:prstGeom prst="rect">
            <a:avLst/>
          </a:prstGeom>
          <a:noFill/>
        </p:spPr>
        <p:txBody>
          <a:bodyPr wrap="square" rtlCol="0">
            <a:spAutoFit/>
          </a:bodyPr>
          <a:lstStyle/>
          <a:p>
            <a:pPr lvl="0" algn="ctr" fontAlgn="base">
              <a:spcBef>
                <a:spcPct val="0"/>
              </a:spcBef>
              <a:spcAft>
                <a:spcPct val="0"/>
              </a:spcAft>
            </a:pPr>
            <a:endParaRPr kumimoji="0" lang="es-ES" b="0" i="0" u="none" strike="noStrike" cap="none" normalizeH="0" baseline="0" dirty="0" smtClean="0">
              <a:ln>
                <a:noFill/>
              </a:ln>
              <a:solidFill>
                <a:schemeClr val="tx1"/>
              </a:solidFill>
              <a:effectLst/>
              <a:ea typeface="Calibri" pitchFamily="34" charset="0"/>
              <a:cs typeface="Arial" pitchFamily="34" charset="0"/>
            </a:endParaRPr>
          </a:p>
          <a:p>
            <a:pPr lvl="0" fontAlgn="base">
              <a:spcBef>
                <a:spcPct val="0"/>
              </a:spcBef>
              <a:spcAft>
                <a:spcPct val="0"/>
              </a:spcAft>
            </a:pPr>
            <a:r>
              <a:rPr lang="es-ES" sz="2000" dirty="0" smtClean="0">
                <a:ea typeface="Calibri" pitchFamily="34" charset="0"/>
                <a:cs typeface="Arial" pitchFamily="34" charset="0"/>
              </a:rPr>
              <a:t>(Es muy </a:t>
            </a:r>
            <a:r>
              <a:rPr kumimoji="0" lang="es-ES" sz="2000" b="0" i="0" u="none" strike="noStrike" cap="none" normalizeH="0" baseline="0" dirty="0" smtClean="0">
                <a:ln>
                  <a:noFill/>
                </a:ln>
                <a:solidFill>
                  <a:schemeClr val="tx1"/>
                </a:solidFill>
                <a:effectLst/>
                <a:ea typeface="Calibri" pitchFamily="34" charset="0"/>
                <a:cs typeface="Arial" pitchFamily="34" charset="0"/>
              </a:rPr>
              <a:t>empleada en Andalucía, Comunidad Valenciana, Región de Murcia, Islas Baleares y Ceuta).</a:t>
            </a:r>
            <a:endParaRPr kumimoji="0" lang="it-IT" sz="2000" b="0" i="0" u="none" strike="noStrike" cap="none" normalizeH="0" baseline="0" dirty="0" smtClean="0">
              <a:ln>
                <a:noFill/>
              </a:ln>
              <a:solidFill>
                <a:schemeClr val="tx1"/>
              </a:solidFill>
              <a:effectLst/>
            </a:endParaRPr>
          </a:p>
          <a:p>
            <a:pPr lvl="0" eaLnBrk="0" fontAlgn="base" hangingPunct="0">
              <a:spcBef>
                <a:spcPct val="0"/>
              </a:spcBef>
              <a:spcAft>
                <a:spcPct val="0"/>
              </a:spcAft>
            </a:pPr>
            <a:endParaRPr kumimoji="0" lang="it-IT" sz="1200" b="0" i="0" u="none" strike="noStrike" cap="none" normalizeH="0" baseline="0" dirty="0" smtClean="0">
              <a:ln>
                <a:noFill/>
              </a:ln>
              <a:solidFill>
                <a:schemeClr val="tx1"/>
              </a:solidFill>
              <a:effectLst/>
              <a:latin typeface="Arial" pitchFamily="34" charset="0"/>
            </a:endParaRPr>
          </a:p>
        </p:txBody>
      </p:sp>
      <p:sp>
        <p:nvSpPr>
          <p:cNvPr id="8" name="CasellaDiTesto 7"/>
          <p:cNvSpPr txBox="1"/>
          <p:nvPr/>
        </p:nvSpPr>
        <p:spPr>
          <a:xfrm>
            <a:off x="142844" y="2928934"/>
            <a:ext cx="8858312" cy="1815882"/>
          </a:xfrm>
          <a:prstGeom prst="rect">
            <a:avLst/>
          </a:prstGeom>
          <a:noFill/>
        </p:spPr>
        <p:txBody>
          <a:bodyPr wrap="square" rtlCol="0">
            <a:spAutoFit/>
          </a:bodyPr>
          <a:lstStyle/>
          <a:p>
            <a:r>
              <a:rPr kumimoji="0" lang="es-ES" sz="2800" b="0" i="0" u="none" strike="noStrike" cap="none" normalizeH="0" baseline="0" dirty="0" smtClean="0">
                <a:ln>
                  <a:noFill/>
                </a:ln>
                <a:solidFill>
                  <a:schemeClr val="tx1"/>
                </a:solidFill>
                <a:effectLst/>
                <a:ea typeface="Calibri" pitchFamily="34" charset="0"/>
                <a:cs typeface="Arial" pitchFamily="34" charset="0"/>
              </a:rPr>
              <a:t>se cala una red sujetada con un palangre  en la que se recojen los atunes. Los atunes suben al barco vivos y por eso los pescadores pueden seleccionar y descartar los peces pequeños o inútiles. </a:t>
            </a:r>
            <a:endParaRPr lang="it-IT"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11222"/>
          </a:xfrm>
        </p:spPr>
        <p:txBody>
          <a:bodyPr>
            <a:normAutofit/>
          </a:bodyPr>
          <a:lstStyle/>
          <a:p>
            <a:r>
              <a:rPr lang="es-ES" b="1" u="sng" dirty="0" smtClean="0">
                <a:latin typeface="+mn-lt"/>
              </a:rPr>
              <a:t>PRODUCCIÓN Y CULTIVO</a:t>
            </a:r>
            <a:endParaRPr lang="it-IT" dirty="0"/>
          </a:p>
        </p:txBody>
      </p:sp>
      <p:sp>
        <p:nvSpPr>
          <p:cNvPr id="4" name="CasellaDiTesto 3"/>
          <p:cNvSpPr txBox="1"/>
          <p:nvPr/>
        </p:nvSpPr>
        <p:spPr>
          <a:xfrm>
            <a:off x="142844" y="1428736"/>
            <a:ext cx="8786874" cy="369332"/>
          </a:xfrm>
          <a:prstGeom prst="rect">
            <a:avLst/>
          </a:prstGeom>
          <a:noFill/>
        </p:spPr>
        <p:txBody>
          <a:bodyPr wrap="square" rtlCol="0">
            <a:spAutoFit/>
          </a:bodyPr>
          <a:lstStyle/>
          <a:p>
            <a:endParaRPr lang="it-IT" dirty="0"/>
          </a:p>
        </p:txBody>
      </p:sp>
      <p:sp>
        <p:nvSpPr>
          <p:cNvPr id="24578" name="Rectangle 2"/>
          <p:cNvSpPr>
            <a:spLocks noChangeArrowheads="1"/>
          </p:cNvSpPr>
          <p:nvPr/>
        </p:nvSpPr>
        <p:spPr bwMode="auto">
          <a:xfrm>
            <a:off x="214282" y="1357298"/>
            <a:ext cx="871543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Hoy en Europa, la producción de atún rojo se limita al mar Mediterráneo. </a:t>
            </a:r>
            <a:r>
              <a:rPr kumimoji="0" lang="es-ES" sz="2400" b="0" i="0" u="none" strike="noStrike" cap="none" normalizeH="0" dirty="0" smtClean="0">
                <a:ln>
                  <a:noFill/>
                </a:ln>
                <a:solidFill>
                  <a:schemeClr val="tx1"/>
                </a:solidFill>
                <a:effectLst/>
                <a:latin typeface="Arial" pitchFamily="34" charset="0"/>
                <a:ea typeface="Calibri" pitchFamily="34" charset="0"/>
                <a:cs typeface="Arial" pitchFamily="34" charset="0"/>
              </a:rPr>
              <a:t>Hay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 interés creciente en la puesta en marcha de actividades de engorde.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Países productores: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España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Italia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Túnez</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Malta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Chipre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Grecia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Croacia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Turquía</a:t>
            </a:r>
            <a:endParaRPr kumimoji="0" lang="it-IT"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2033575" y="3942621"/>
            <a:ext cx="2609863" cy="2171844"/>
          </a:xfrm>
          <a:prstGeom prst="rect">
            <a:avLst/>
          </a:prstGeom>
          <a:noFill/>
          <a:ln w="9525">
            <a:noFill/>
            <a:miter lim="800000"/>
            <a:headEnd/>
            <a:tailEnd/>
          </a:ln>
          <a:effectLst/>
        </p:spPr>
      </p:pic>
      <p:sp>
        <p:nvSpPr>
          <p:cNvPr id="6" name="CasellaDiTesto 5"/>
          <p:cNvSpPr txBox="1"/>
          <p:nvPr/>
        </p:nvSpPr>
        <p:spPr>
          <a:xfrm>
            <a:off x="5286380" y="2857496"/>
            <a:ext cx="2714644" cy="3477875"/>
          </a:xfrm>
          <a:prstGeom prst="rect">
            <a:avLst/>
          </a:prstGeom>
          <a:noFill/>
        </p:spPr>
        <p:txBody>
          <a:bodyPr wrap="square" rtlCol="0">
            <a:spAutoFit/>
          </a:bodyPr>
          <a:lstStyle/>
          <a:p>
            <a:pPr algn="ctr"/>
            <a:r>
              <a:rPr lang="it-IT" sz="2000" dirty="0" smtClean="0"/>
              <a:t>VALOR ECONÓMICO</a:t>
            </a:r>
          </a:p>
          <a:p>
            <a:pPr algn="ctr"/>
            <a:endParaRPr lang="it-IT" sz="2000" dirty="0" smtClean="0"/>
          </a:p>
          <a:p>
            <a:pPr algn="ctr"/>
            <a:endParaRPr lang="it-IT" sz="2000" dirty="0" smtClean="0"/>
          </a:p>
          <a:p>
            <a:pPr algn="ctr"/>
            <a:r>
              <a:rPr lang="it-IT" sz="2000" dirty="0" smtClean="0"/>
              <a:t>AUMENTO DE LA PESCA</a:t>
            </a:r>
          </a:p>
          <a:p>
            <a:pPr algn="ctr"/>
            <a:endParaRPr lang="it-IT" sz="2000" dirty="0" smtClean="0"/>
          </a:p>
          <a:p>
            <a:pPr algn="ctr"/>
            <a:endParaRPr lang="it-IT" sz="2000" dirty="0" smtClean="0"/>
          </a:p>
          <a:p>
            <a:pPr algn="ctr"/>
            <a:r>
              <a:rPr lang="it-IT" sz="2000" dirty="0" smtClean="0"/>
              <a:t>SOBREPESCA</a:t>
            </a:r>
          </a:p>
          <a:p>
            <a:pPr algn="ctr"/>
            <a:endParaRPr lang="it-IT" sz="2000" dirty="0" smtClean="0"/>
          </a:p>
          <a:p>
            <a:pPr algn="ctr"/>
            <a:endParaRPr lang="it-IT" sz="2000" dirty="0" smtClean="0"/>
          </a:p>
          <a:p>
            <a:pPr algn="ctr"/>
            <a:r>
              <a:rPr lang="it-IT" sz="2000" dirty="0" smtClean="0"/>
              <a:t>RIESGO DE EXTINCIÓN</a:t>
            </a:r>
          </a:p>
          <a:p>
            <a:pPr algn="ctr"/>
            <a:r>
              <a:rPr lang="it-IT" sz="2000" dirty="0" smtClean="0"/>
              <a:t>DEL ATÚN</a:t>
            </a:r>
            <a:endParaRPr lang="it-IT" sz="2000" dirty="0"/>
          </a:p>
        </p:txBody>
      </p:sp>
      <p:sp>
        <p:nvSpPr>
          <p:cNvPr id="7" name="Freccia in giù 6"/>
          <p:cNvSpPr/>
          <p:nvPr/>
        </p:nvSpPr>
        <p:spPr>
          <a:xfrm>
            <a:off x="6572264" y="3214686"/>
            <a:ext cx="142876" cy="571504"/>
          </a:xfrm>
          <a:prstGeom prst="downArrow">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6572264" y="4143380"/>
            <a:ext cx="142876" cy="571504"/>
          </a:xfrm>
          <a:prstGeom prst="downArrow">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6572264" y="5072074"/>
            <a:ext cx="142876" cy="571504"/>
          </a:xfrm>
          <a:prstGeom prst="downArrow">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824</Words>
  <Application>Microsoft Office PowerPoint</Application>
  <PresentationFormat>Presentazione su schermo (4:3)</PresentationFormat>
  <Paragraphs>142</Paragraphs>
  <Slides>19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 Unicode MS</vt:lpstr>
      <vt:lpstr>Arial</vt:lpstr>
      <vt:lpstr>Calibri</vt:lpstr>
      <vt:lpstr>Times New Roman</vt:lpstr>
      <vt:lpstr>Wingdings</vt:lpstr>
      <vt:lpstr>Tema di Office</vt:lpstr>
      <vt:lpstr>EL ATÚN ROJO</vt:lpstr>
      <vt:lpstr>CARACTERÍSTICAS  DE LA ESPECIE </vt:lpstr>
      <vt:lpstr>Presentazione standard di PowerPoint</vt:lpstr>
      <vt:lpstr>DÓNDE HABITA</vt:lpstr>
      <vt:lpstr>Presentazione standard di PowerPoint</vt:lpstr>
      <vt:lpstr>LA MIGRACIÓN</vt:lpstr>
      <vt:lpstr>DE LA ANTIGUEDAD A HOY</vt:lpstr>
      <vt:lpstr>LA ALMADRABA</vt:lpstr>
      <vt:lpstr>PRODUCCIÓN Y CULTIVO</vt:lpstr>
      <vt:lpstr>Presentazione standard di PowerPoint</vt:lpstr>
      <vt:lpstr>DE LAS CAPTURAS A LA SOBREPESCA</vt:lpstr>
      <vt:lpstr>CONDICIONES DE CAPTURA</vt:lpstr>
      <vt:lpstr> SISTEMAS DE CULTIVO LA PRODUCCIÓN EN ESPAÑA </vt:lpstr>
      <vt:lpstr>Presentazione standard di PowerPoint</vt:lpstr>
      <vt:lpstr>COLAPSO DEL CALADERO BALEAR </vt:lpstr>
      <vt:lpstr> EL SANTUARIO BALEAR  </vt:lpstr>
      <vt:lpstr>ICCAT 2014 un rayo de esperanza  </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Anna Bardellini</dc:creator>
  <cp:lastModifiedBy>Elisa</cp:lastModifiedBy>
  <cp:revision>76</cp:revision>
  <dcterms:created xsi:type="dcterms:W3CDTF">2014-12-15T15:10:16Z</dcterms:created>
  <dcterms:modified xsi:type="dcterms:W3CDTF">2015-02-09T09:02:02Z</dcterms:modified>
</cp:coreProperties>
</file>