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lvl1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1pPr>
    <a:lvl2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2pPr>
    <a:lvl3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3pPr>
    <a:lvl4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4pPr>
    <a:lvl5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5pPr>
    <a:lvl6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6pPr>
    <a:lvl7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7pPr>
    <a:lvl8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8pPr>
    <a:lvl9pPr algn="ctr" defTabSz="584200">
      <a:defRPr sz="4000">
        <a:solidFill>
          <a:srgbClr val="625B48"/>
        </a:solidFill>
        <a:latin typeface="Didot"/>
        <a:ea typeface="Didot"/>
        <a:cs typeface="Didot"/>
        <a:sym typeface="Dido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DEE0DF"/>
          </a:solidFill>
        </a:fill>
      </a:tcStyle>
    </a:wholeTbl>
    <a:band2H>
      <a:tcTxStyle b="def" i="def"/>
      <a:tcStyle>
        <a:tcBdr/>
        <a:fill>
          <a:solidFill>
            <a:srgbClr val="EFF0F0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9EA3A1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381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9EA3A1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381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9EA3A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F4E8D1"/>
          </a:solidFill>
        </a:fill>
      </a:tcStyle>
    </a:wholeTbl>
    <a:band2H>
      <a:tcTxStyle b="def" i="def"/>
      <a:tcStyle>
        <a:tcBdr/>
        <a:fill>
          <a:solidFill>
            <a:srgbClr val="FAF4E9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E2BF60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381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E2BF60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381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E2BF60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E5DDD4"/>
          </a:solidFill>
        </a:fill>
      </a:tcStyle>
    </a:wholeTbl>
    <a:band2H>
      <a:tcTxStyle b="def" i="def"/>
      <a:tcStyle>
        <a:tcBdr/>
        <a:fill>
          <a:solidFill>
            <a:srgbClr val="F2EFEB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B59871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381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B59871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381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B59871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9E8"/>
          </a:solidFill>
        </a:fill>
      </a:tcStyle>
    </a:wholeTbl>
    <a:band2H>
      <a:tcTxStyle b="def" i="def"/>
      <a:tcStyle>
        <a:tcBdr/>
        <a:fill>
          <a:solidFill>
            <a:srgbClr val="1A2C62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EA3A1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25B48"/>
              </a:solidFill>
              <a:prstDash val="solid"/>
              <a:bevel/>
            </a:ln>
          </a:top>
          <a:bottom>
            <a:ln w="25400" cap="flat">
              <a:solidFill>
                <a:srgbClr val="625B48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A2C62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25B48"/>
              </a:solidFill>
              <a:prstDash val="solid"/>
              <a:bevel/>
            </a:ln>
          </a:top>
          <a:bottom>
            <a:ln w="25400" cap="flat">
              <a:solidFill>
                <a:srgbClr val="625B48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EA3A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D1D0CE"/>
          </a:solidFill>
        </a:fill>
      </a:tcStyle>
    </a:wholeTbl>
    <a:band2H>
      <a:tcTxStyle b="def" i="def"/>
      <a:tcStyle>
        <a:tcBdr/>
        <a:fill>
          <a:solidFill>
            <a:srgbClr val="EAE9E8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625B48"/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38100" cap="flat">
              <a:solidFill>
                <a:srgbClr val="1A2C62"/>
              </a:solidFill>
              <a:prstDash val="solid"/>
              <a:bevel/>
            </a:ln>
          </a:top>
          <a:bottom>
            <a:ln w="127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625B48"/>
          </a:solidFill>
        </a:fill>
      </a:tcStyle>
    </a:lastRow>
    <a:firstRow>
      <a:tcTxStyle b="on" i="on">
        <a:font>
          <a:latin typeface="Didot"/>
          <a:ea typeface="Didot"/>
          <a:cs typeface="Didot"/>
        </a:font>
        <a:srgbClr val="1A2C62"/>
      </a:tcTxStyle>
      <a:tcStyle>
        <a:tcBdr>
          <a:left>
            <a:ln w="12700" cap="flat">
              <a:solidFill>
                <a:srgbClr val="1A2C62"/>
              </a:solidFill>
              <a:prstDash val="solid"/>
              <a:bevel/>
            </a:ln>
          </a:left>
          <a:right>
            <a:ln w="12700" cap="flat">
              <a:solidFill>
                <a:srgbClr val="1A2C62"/>
              </a:solidFill>
              <a:prstDash val="solid"/>
              <a:bevel/>
            </a:ln>
          </a:right>
          <a:top>
            <a:ln w="12700" cap="flat">
              <a:solidFill>
                <a:srgbClr val="1A2C62"/>
              </a:solidFill>
              <a:prstDash val="solid"/>
              <a:bevel/>
            </a:ln>
          </a:top>
          <a:bottom>
            <a:ln w="38100" cap="flat">
              <a:solidFill>
                <a:srgbClr val="1A2C62"/>
              </a:solidFill>
              <a:prstDash val="solid"/>
              <a:bevel/>
            </a:ln>
          </a:bottom>
          <a:insideH>
            <a:ln w="12700" cap="flat">
              <a:solidFill>
                <a:srgbClr val="1A2C62"/>
              </a:solidFill>
              <a:prstDash val="solid"/>
              <a:bevel/>
            </a:ln>
          </a:insideH>
          <a:insideV>
            <a:ln w="12700" cap="flat">
              <a:solidFill>
                <a:srgbClr val="1A2C62"/>
              </a:solidFill>
              <a:prstDash val="solid"/>
              <a:bevel/>
            </a:ln>
          </a:insideV>
        </a:tcBdr>
        <a:fill>
          <a:solidFill>
            <a:srgbClr val="625B48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solidFill>
                <a:srgbClr val="625B48"/>
              </a:solidFill>
              <a:prstDash val="solid"/>
              <a:bevel/>
            </a:ln>
          </a:left>
          <a:right>
            <a:ln w="12700" cap="flat">
              <a:solidFill>
                <a:srgbClr val="625B48"/>
              </a:solidFill>
              <a:prstDash val="solid"/>
              <a:bevel/>
            </a:ln>
          </a:right>
          <a:top>
            <a:ln w="12700" cap="flat">
              <a:solidFill>
                <a:srgbClr val="625B48"/>
              </a:solidFill>
              <a:prstDash val="solid"/>
              <a:bevel/>
            </a:ln>
          </a:top>
          <a:bottom>
            <a:ln w="12700" cap="flat">
              <a:solidFill>
                <a:srgbClr val="625B48"/>
              </a:solidFill>
              <a:prstDash val="solid"/>
              <a:bevel/>
            </a:ln>
          </a:bottom>
          <a:insideH>
            <a:ln w="12700" cap="flat">
              <a:solidFill>
                <a:srgbClr val="625B48"/>
              </a:solidFill>
              <a:prstDash val="solid"/>
              <a:bevel/>
            </a:ln>
          </a:insideH>
          <a:insideV>
            <a:ln w="12700" cap="flat">
              <a:solidFill>
                <a:srgbClr val="625B48"/>
              </a:solidFill>
              <a:prstDash val="solid"/>
              <a:bevel/>
            </a:ln>
          </a:insideV>
        </a:tcBdr>
        <a:fill>
          <a:solidFill>
            <a:srgbClr val="625B48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solidFill>
                <a:srgbClr val="625B48"/>
              </a:solidFill>
              <a:prstDash val="solid"/>
              <a:bevel/>
            </a:ln>
          </a:left>
          <a:right>
            <a:ln w="12700" cap="flat">
              <a:solidFill>
                <a:srgbClr val="625B48"/>
              </a:solidFill>
              <a:prstDash val="solid"/>
              <a:bevel/>
            </a:ln>
          </a:right>
          <a:top>
            <a:ln w="12700" cap="flat">
              <a:solidFill>
                <a:srgbClr val="625B48"/>
              </a:solidFill>
              <a:prstDash val="solid"/>
              <a:bevel/>
            </a:ln>
          </a:top>
          <a:bottom>
            <a:ln w="12700" cap="flat">
              <a:solidFill>
                <a:srgbClr val="625B48"/>
              </a:solidFill>
              <a:prstDash val="solid"/>
              <a:bevel/>
            </a:ln>
          </a:bottom>
          <a:insideH>
            <a:ln w="12700" cap="flat">
              <a:solidFill>
                <a:srgbClr val="625B48"/>
              </a:solidFill>
              <a:prstDash val="solid"/>
              <a:bevel/>
            </a:ln>
          </a:insideH>
          <a:insideV>
            <a:ln w="12700" cap="flat">
              <a:solidFill>
                <a:srgbClr val="625B48"/>
              </a:solidFill>
              <a:prstDash val="solid"/>
              <a:bevel/>
            </a:ln>
          </a:insideV>
        </a:tcBdr>
        <a:fill>
          <a:solidFill>
            <a:srgbClr val="625B48">
              <a:alpha val="20000"/>
            </a:srgbClr>
          </a:solidFill>
        </a:fill>
      </a:tcStyle>
    </a:firstCol>
    <a:lastRow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solidFill>
                <a:srgbClr val="625B48"/>
              </a:solidFill>
              <a:prstDash val="solid"/>
              <a:bevel/>
            </a:ln>
          </a:left>
          <a:right>
            <a:ln w="12700" cap="flat">
              <a:solidFill>
                <a:srgbClr val="625B48"/>
              </a:solidFill>
              <a:prstDash val="solid"/>
              <a:bevel/>
            </a:ln>
          </a:right>
          <a:top>
            <a:ln w="50800" cap="flat">
              <a:solidFill>
                <a:srgbClr val="625B48"/>
              </a:solidFill>
              <a:prstDash val="solid"/>
              <a:bevel/>
            </a:ln>
          </a:top>
          <a:bottom>
            <a:ln w="12700" cap="flat">
              <a:solidFill>
                <a:srgbClr val="625B48"/>
              </a:solidFill>
              <a:prstDash val="solid"/>
              <a:bevel/>
            </a:ln>
          </a:bottom>
          <a:insideH>
            <a:ln w="12700" cap="flat">
              <a:solidFill>
                <a:srgbClr val="625B48"/>
              </a:solidFill>
              <a:prstDash val="solid"/>
              <a:bevel/>
            </a:ln>
          </a:insideH>
          <a:insideV>
            <a:ln w="12700" cap="flat">
              <a:solidFill>
                <a:srgbClr val="625B48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Didot"/>
          <a:ea typeface="Didot"/>
          <a:cs typeface="Didot"/>
        </a:font>
        <a:srgbClr val="625B48"/>
      </a:tcTxStyle>
      <a:tcStyle>
        <a:tcBdr>
          <a:left>
            <a:ln w="12700" cap="flat">
              <a:solidFill>
                <a:srgbClr val="625B48"/>
              </a:solidFill>
              <a:prstDash val="solid"/>
              <a:bevel/>
            </a:ln>
          </a:left>
          <a:right>
            <a:ln w="12700" cap="flat">
              <a:solidFill>
                <a:srgbClr val="625B48"/>
              </a:solidFill>
              <a:prstDash val="solid"/>
              <a:bevel/>
            </a:ln>
          </a:right>
          <a:top>
            <a:ln w="12700" cap="flat">
              <a:solidFill>
                <a:srgbClr val="625B48"/>
              </a:solidFill>
              <a:prstDash val="solid"/>
              <a:bevel/>
            </a:ln>
          </a:top>
          <a:bottom>
            <a:ln w="25400" cap="flat">
              <a:solidFill>
                <a:srgbClr val="625B48"/>
              </a:solidFill>
              <a:prstDash val="solid"/>
              <a:bevel/>
            </a:ln>
          </a:bottom>
          <a:insideH>
            <a:ln w="12700" cap="flat">
              <a:solidFill>
                <a:srgbClr val="625B48"/>
              </a:solidFill>
              <a:prstDash val="solid"/>
              <a:bevel/>
            </a:ln>
          </a:insideH>
          <a:insideV>
            <a:ln w="12700" cap="flat">
              <a:solidFill>
                <a:srgbClr val="625B48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104900" y="1473200"/>
            <a:ext cx="10795000" cy="3556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Titolo Testo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104900" y="5016500"/>
            <a:ext cx="10795000" cy="2235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uno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due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tre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quattro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Orizzonta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104900" y="6248400"/>
            <a:ext cx="10795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Titolo Testo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104900" y="7632700"/>
            <a:ext cx="10795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uno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due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tre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quattro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104900" y="3098800"/>
            <a:ext cx="10795000" cy="3556000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5604A"/>
                </a:solidFill>
              </a:rPr>
              <a:t>Titolo Testo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635000" y="0"/>
            <a:ext cx="5715000" cy="47879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5604A"/>
                </a:solidFill>
              </a:rPr>
              <a:t>Titolo Testo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635000" y="4940300"/>
            <a:ext cx="5715000" cy="4813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1pPr>
            <a:lvl2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2pPr>
            <a:lvl3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3pPr>
            <a:lvl4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4pPr>
            <a:lvl5pPr marL="0" indent="0" algn="ctr">
              <a:spcBef>
                <a:spcPts val="0"/>
              </a:spcBef>
              <a:buSzTx/>
              <a:buNone/>
              <a:defRPr sz="2600">
                <a:latin typeface="Zapfino"/>
                <a:ea typeface="Zapfino"/>
                <a:cs typeface="Zapfino"/>
                <a:sym typeface="Zapfino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uno</a:t>
            </a:r>
            <a:endParaRPr sz="2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due</a:t>
            </a:r>
            <a:endParaRPr sz="2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tre</a:t>
            </a:r>
            <a:endParaRPr sz="2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Corpo livello quattro</a:t>
            </a:r>
            <a:endParaRPr sz="2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xfrm>
            <a:off x="1104900" y="321592"/>
            <a:ext cx="10795000" cy="286201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Titolo Testo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Titolo Testo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uno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due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tre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quattro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Titolo Testo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1104900" y="2965704"/>
            <a:ext cx="5397500" cy="5828792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buBlip>
                <a:blip r:embed="rId2"/>
              </a:buBlip>
            </a:lvl1pPr>
            <a:lvl2pPr>
              <a:spcBef>
                <a:spcPts val="2800"/>
              </a:spcBef>
              <a:buBlip>
                <a:blip r:embed="rId2"/>
              </a:buBlip>
            </a:lvl2pPr>
            <a:lvl3pPr>
              <a:spcBef>
                <a:spcPts val="2800"/>
              </a:spcBef>
              <a:buBlip>
                <a:blip r:embed="rId2"/>
              </a:buBlip>
            </a:lvl3pPr>
            <a:lvl4pPr>
              <a:spcBef>
                <a:spcPts val="2800"/>
              </a:spcBef>
              <a:buBlip>
                <a:blip r:embed="rId2"/>
              </a:buBlip>
            </a:lvl4pPr>
            <a:lvl5pPr>
              <a:spcBef>
                <a:spcPts val="2800"/>
              </a:spcBef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uno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due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tre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quattro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1104900" y="939800"/>
            <a:ext cx="10795000" cy="7874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uno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due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tre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quattro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Livello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104900" y="539495"/>
            <a:ext cx="10795000" cy="2426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Titolo Testo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104900" y="2965704"/>
            <a:ext cx="10795000" cy="582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uno</a:t>
            </a:r>
            <a:endParaRPr sz="3600">
              <a:solidFill>
                <a:srgbClr val="625B48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due</a:t>
            </a:r>
            <a:endParaRPr sz="3600">
              <a:solidFill>
                <a:srgbClr val="625B48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tre</a:t>
            </a:r>
            <a:endParaRPr sz="3600">
              <a:solidFill>
                <a:srgbClr val="625B48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Corpo livello quattro</a:t>
            </a:r>
            <a:endParaRPr sz="3600">
              <a:solidFill>
                <a:srgbClr val="625B48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Livello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spd="med" advClick="1"/>
  <p:txStyles>
    <p:titleStyle>
      <a:lvl1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1pPr>
      <a:lvl2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2pPr>
      <a:lvl3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3pPr>
      <a:lvl4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4pPr>
      <a:lvl5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5pPr>
      <a:lvl6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6pPr>
      <a:lvl7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7pPr>
      <a:lvl8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8pPr>
      <a:lvl9pPr algn="ctr" defTabSz="584200">
        <a:defRPr sz="7600">
          <a:solidFill>
            <a:srgbClr val="85604A"/>
          </a:solidFill>
          <a:latin typeface="Didot"/>
          <a:ea typeface="Didot"/>
          <a:cs typeface="Didot"/>
          <a:sym typeface="Didot"/>
        </a:defRPr>
      </a:lvl9pPr>
    </p:titleStyle>
    <p:bodyStyle>
      <a:lvl1pPr marL="381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1pPr>
      <a:lvl2pPr marL="762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2pPr>
      <a:lvl3pPr marL="1143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3pPr>
      <a:lvl4pPr marL="1524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4pPr>
      <a:lvl5pPr marL="1905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5pPr>
      <a:lvl6pPr marL="2286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6pPr>
      <a:lvl7pPr marL="2667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7pPr>
      <a:lvl8pPr marL="3048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8pPr>
      <a:lvl9pPr marL="3429000" indent="-381000" defTabSz="584200">
        <a:spcBef>
          <a:spcPts val="3200"/>
        </a:spcBef>
        <a:buSzPct val="40000"/>
        <a:buBlip>
          <a:blip r:embed="rId3"/>
        </a:buBlip>
        <a:defRPr sz="3600">
          <a:solidFill>
            <a:srgbClr val="625B48"/>
          </a:solidFill>
          <a:latin typeface="Didot"/>
          <a:ea typeface="Didot"/>
          <a:cs typeface="Didot"/>
          <a:sym typeface="Dido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Dido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hyperlink" Target="https://www.youtube.com/watch?v=jqOM0PKuWds" TargetMode="External"/><Relationship Id="rId4" Type="http://schemas.openxmlformats.org/officeDocument/2006/relationships/hyperlink" Target="https://www.google.it/imghp?gws_rd=ssl" TargetMode="External"/><Relationship Id="rId5" Type="http://schemas.openxmlformats.org/officeDocument/2006/relationships/hyperlink" Target="http://www.mundosolidario.net/historia/historia.htm" TargetMode="External"/><Relationship Id="rId6" Type="http://schemas.openxmlformats.org/officeDocument/2006/relationships/hyperlink" Target="http://www.economiasolidaria.org/comercio_justo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Comercio Justo 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625B48"/>
                </a:solidFill>
              </a:rPr>
              <a:t>Hacia un mundo sostenible </a:t>
            </a:r>
          </a:p>
        </p:txBody>
      </p:sp>
      <p:pic>
        <p:nvPicPr>
          <p:cNvPr id="34" name="image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8503" y="605974"/>
            <a:ext cx="9487794" cy="478641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10848368" y="4508246"/>
            <a:ext cx="339853" cy="748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6" name="Shape 36"/>
          <p:cNvSpPr/>
          <p:nvPr/>
        </p:nvSpPr>
        <p:spPr>
          <a:xfrm>
            <a:off x="6922619" y="3943758"/>
            <a:ext cx="339853" cy="748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FFFFFF"/>
                </a:solidFill>
              </a:rPr>
              <a:t>¿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>
            <a:lvl1pPr defTabSz="537462">
              <a:defRPr sz="6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00">
                <a:solidFill>
                  <a:srgbClr val="85604A"/>
                </a:solidFill>
              </a:rPr>
              <a:t>Los 10 criterios del Comercio Justo</a:t>
            </a:r>
          </a:p>
        </p:txBody>
      </p:sp>
      <p:sp>
        <p:nvSpPr>
          <p:cNvPr id="66" name="Shape 66"/>
          <p:cNvSpPr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/>
          <a:p>
            <a:pPr lvl="0" marL="1270000" indent="-1270000" algn="just">
              <a:buClr>
                <a:srgbClr val="625B48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Crear oportunidades para los productores </a:t>
            </a:r>
            <a:endParaRPr sz="3600">
              <a:solidFill>
                <a:srgbClr val="625B48"/>
              </a:solidFill>
            </a:endParaRPr>
          </a:p>
          <a:p>
            <a:pPr lvl="0" marL="1270000" indent="-1270000" algn="just">
              <a:buClr>
                <a:srgbClr val="625B48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Mostrar transparencia y responsabilidad </a:t>
            </a:r>
            <a:endParaRPr sz="3600">
              <a:solidFill>
                <a:srgbClr val="625B48"/>
              </a:solidFill>
            </a:endParaRPr>
          </a:p>
          <a:p>
            <a:pPr lvl="0" marL="1270000" indent="-1270000" algn="just">
              <a:buClr>
                <a:srgbClr val="625B48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Reconocer y proteger la identidad cultural</a:t>
            </a:r>
            <a:endParaRPr sz="3600">
              <a:solidFill>
                <a:srgbClr val="625B48"/>
              </a:solidFill>
            </a:endParaRPr>
          </a:p>
          <a:p>
            <a:pPr lvl="0" marL="1270000" indent="-1270000" algn="just">
              <a:buClr>
                <a:srgbClr val="625B48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Asegurar practicas comerciales justas </a:t>
            </a:r>
            <a:endParaRPr sz="3600">
              <a:solidFill>
                <a:srgbClr val="625B48"/>
              </a:solidFill>
            </a:endParaRPr>
          </a:p>
          <a:p>
            <a:pPr lvl="0" marL="1270000" indent="-1270000" algn="just">
              <a:buClr>
                <a:srgbClr val="625B48"/>
              </a:buClr>
              <a:buSzPct val="100000"/>
              <a:buAutoNum type="arabicPeriod" startAt="1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Asegurar la ausencia de trabajo infantil y forzoso </a:t>
            </a:r>
          </a:p>
        </p:txBody>
      </p:sp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body" idx="1"/>
          </p:nvPr>
        </p:nvSpPr>
        <p:spPr>
          <a:xfrm>
            <a:off x="982057" y="-471520"/>
            <a:ext cx="11040686" cy="8236702"/>
          </a:xfrm>
          <a:prstGeom prst="rect">
            <a:avLst/>
          </a:prstGeom>
        </p:spPr>
        <p:txBody>
          <a:bodyPr/>
          <a:lstStyle/>
          <a:p>
            <a:pPr lvl="0" marL="1270000" indent="-1270000">
              <a:buClr>
                <a:srgbClr val="625B48"/>
              </a:buClr>
              <a:buSzPct val="100000"/>
              <a:buAutoNum type="arabicPeriod" startAt="6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Asegurar buenas condiciones de trabajo </a:t>
            </a:r>
            <a:endParaRPr sz="3600">
              <a:solidFill>
                <a:srgbClr val="625B48"/>
              </a:solidFill>
            </a:endParaRPr>
          </a:p>
          <a:p>
            <a:pPr lvl="0" marL="1270000" indent="-1270000">
              <a:buClr>
                <a:srgbClr val="625B48"/>
              </a:buClr>
              <a:buSzPct val="100000"/>
              <a:buAutoNum type="arabicPeriod" startAt="6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Eliminar la discriminación </a:t>
            </a:r>
            <a:endParaRPr sz="3600">
              <a:solidFill>
                <a:srgbClr val="625B48"/>
              </a:solidFill>
            </a:endParaRPr>
          </a:p>
          <a:p>
            <a:pPr lvl="0" marL="1270000" indent="-1270000">
              <a:buClr>
                <a:srgbClr val="625B48"/>
              </a:buClr>
              <a:buSzPct val="100000"/>
              <a:buAutoNum type="arabicPeriod" startAt="6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Facilitar el desarrollo de capacidades </a:t>
            </a:r>
            <a:endParaRPr sz="3600">
              <a:solidFill>
                <a:srgbClr val="625B48"/>
              </a:solidFill>
            </a:endParaRPr>
          </a:p>
          <a:p>
            <a:pPr lvl="0" marL="1270000" indent="-1270000">
              <a:buClr>
                <a:srgbClr val="625B48"/>
              </a:buClr>
              <a:buSzPct val="100000"/>
              <a:buAutoNum type="arabicPeriod" startAt="6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Promover el comercio justo </a:t>
            </a:r>
            <a:endParaRPr sz="3600">
              <a:solidFill>
                <a:srgbClr val="625B48"/>
              </a:solidFill>
            </a:endParaRPr>
          </a:p>
          <a:p>
            <a:pPr lvl="0" marL="1270000" indent="-1270000">
              <a:buClr>
                <a:srgbClr val="625B48"/>
              </a:buClr>
              <a:buSzPct val="100000"/>
              <a:buAutoNum type="arabicPeriod" startAt="6"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 Respetar el medio ambiente </a:t>
            </a:r>
          </a:p>
        </p:txBody>
      </p:sp>
      <p:pic>
        <p:nvPicPr>
          <p:cNvPr id="69" name="image1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6547" y="5820733"/>
            <a:ext cx="5584082" cy="3329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1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4076" y="176430"/>
            <a:ext cx="12576649" cy="94007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Fuentes de información 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/>
          <a:p>
            <a:pPr lvl="0" marL="690878" indent="-690878" defTabSz="560830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25B48"/>
                </a:solidFill>
              </a:rPr>
              <a:t>VIIDEO: </a:t>
            </a:r>
            <a:r>
              <a:rPr sz="3400">
                <a:hlinkClick r:id="rId3" invalidUrl="" action="" tgtFrame="" tooltip="" history="1" highlightClick="0" endSnd="0"/>
              </a:rPr>
              <a:t>https://www.youtube.com/watch?v=jqOM0PKuWds</a:t>
            </a:r>
            <a:r>
              <a:rPr sz="3400">
                <a:solidFill>
                  <a:srgbClr val="625B48"/>
                </a:solidFill>
              </a:rPr>
              <a:t> </a:t>
            </a:r>
            <a:endParaRPr sz="3400"/>
          </a:p>
          <a:p>
            <a:pPr lvl="0" marL="690878" indent="-690878" defTabSz="560830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25B48"/>
                </a:solidFill>
              </a:rPr>
              <a:t>IMAGINES: </a:t>
            </a:r>
            <a:r>
              <a:rPr sz="3400">
                <a:hlinkClick r:id="rId4" invalidUrl="" action="" tgtFrame="" tooltip="" history="1" highlightClick="0" endSnd="0"/>
              </a:rPr>
              <a:t>https://www.google.it/imghp?gws_rd=ssl</a:t>
            </a:r>
            <a:endParaRPr sz="3400"/>
          </a:p>
          <a:p>
            <a:pPr lvl="0" marL="690878" indent="-690878" defTabSz="560830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hlinkClick r:id="rId5" invalidUrl="" action="" tgtFrame="" tooltip="" history="1" highlightClick="0" endSnd="0"/>
              </a:rPr>
              <a:t>http://www.mundosolidario.net/historia/historia.htm</a:t>
            </a:r>
            <a:r>
              <a:rPr sz="3400">
                <a:solidFill>
                  <a:srgbClr val="625B48"/>
                </a:solidFill>
              </a:rPr>
              <a:t> </a:t>
            </a:r>
            <a:endParaRPr sz="3400"/>
          </a:p>
          <a:p>
            <a:pPr lvl="0" marL="690878" indent="-690878" defTabSz="560830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hlinkClick r:id="rId6" invalidUrl="" action="" tgtFrame="" tooltip="" history="1" highlightClick="0" endSnd="0"/>
              </a:rPr>
              <a:t>http://www.economiasolidaria.org/comercio_justo</a:t>
            </a:r>
            <a:endParaRPr sz="3400"/>
          </a:p>
          <a:p>
            <a:pPr lvl="0" marL="690878" indent="-690878" defTabSz="560830">
              <a:spcBef>
                <a:spcPts val="3000"/>
              </a:spcBef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625B48"/>
                </a:solidFill>
              </a:rPr>
              <a:t>asociacionComercioIFATLA-2008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edia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6129" y="2198027"/>
            <a:ext cx="11672542" cy="6565804"/>
          </a:xfrm>
          <a:prstGeom prst="rect">
            <a:avLst/>
          </a:prstGeom>
        </p:spPr>
      </p:pic>
      <p:sp>
        <p:nvSpPr>
          <p:cNvPr id="39" name="Shape 39"/>
          <p:cNvSpPr/>
          <p:nvPr>
            <p:ph type="body" idx="1"/>
          </p:nvPr>
        </p:nvSpPr>
        <p:spPr>
          <a:xfrm>
            <a:off x="418174" y="462244"/>
            <a:ext cx="12168453" cy="1646797"/>
          </a:xfrm>
          <a:prstGeom prst="rect">
            <a:avLst/>
          </a:prstGeom>
        </p:spPr>
        <p:txBody>
          <a:bodyPr anchor="ctr"/>
          <a:lstStyle>
            <a:lvl1pPr defTabSz="514094">
              <a:spcBef>
                <a:spcPts val="2800"/>
              </a:spcBef>
              <a:defRPr sz="3100">
                <a:latin typeface="Didot"/>
                <a:ea typeface="Didot"/>
                <a:cs typeface="Didot"/>
                <a:sym typeface="Dido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100">
                <a:solidFill>
                  <a:srgbClr val="625B48"/>
                </a:solidFill>
              </a:rPr>
              <a:t>El Comercio Justo es un sistema comercial solidario y alternativo al convencional que persigue el desarrollo de los pueblos y la lucha contra la pobreza.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451" y="777201"/>
            <a:ext cx="7238735" cy="3433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1779" y="4717362"/>
            <a:ext cx="8077341" cy="4267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7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293006">
            <a:off x="7508950" y="2994562"/>
            <a:ext cx="3985277" cy="6164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3145" y="1679337"/>
            <a:ext cx="9978511" cy="6394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599" y="3048000"/>
            <a:ext cx="4292602" cy="566420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>
            <a:lvl1pPr defTabSz="537462">
              <a:defRPr sz="6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00">
                <a:solidFill>
                  <a:srgbClr val="85604A"/>
                </a:solidFill>
              </a:rPr>
              <a:t>Historia del Comercio Justo </a:t>
            </a:r>
          </a:p>
        </p:txBody>
      </p:sp>
      <p:sp>
        <p:nvSpPr>
          <p:cNvPr id="49" name="Shape 49"/>
          <p:cNvSpPr/>
          <p:nvPr>
            <p:ph type="body" idx="1"/>
          </p:nvPr>
        </p:nvSpPr>
        <p:spPr>
          <a:xfrm>
            <a:off x="1111249" y="3022600"/>
            <a:ext cx="5785099" cy="5715000"/>
          </a:xfrm>
          <a:prstGeom prst="rect">
            <a:avLst/>
          </a:prstGeom>
        </p:spPr>
        <p:txBody>
          <a:bodyPr/>
          <a:lstStyle/>
          <a:p>
            <a:pPr lvl="0" marL="762000" indent="-76200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1964 - conferencia de la UNCTAD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1969 - primera tienda de comercio justo 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“Primera generación”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3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“Segunda generación” 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/>
          <a:p>
            <a:pPr lvl="0" defTabSz="443991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85604A"/>
                </a:solidFill>
              </a:rPr>
              <a:t>11 de mayo</a:t>
            </a:r>
            <a:endParaRPr sz="5700"/>
          </a:p>
          <a:p>
            <a:pPr lvl="0" defTabSz="443991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85604A"/>
                </a:solidFill>
              </a:rPr>
              <a:t>Día mundial del Comercio Justo </a:t>
            </a:r>
          </a:p>
        </p:txBody>
      </p:sp>
      <p:pic>
        <p:nvPicPr>
          <p:cNvPr id="52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1876" y="3607461"/>
            <a:ext cx="11781049" cy="5078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>
            <a:lvl1pPr defTabSz="537462">
              <a:defRPr sz="6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900">
                <a:solidFill>
                  <a:srgbClr val="85604A"/>
                </a:solidFill>
              </a:rPr>
              <a:t>Los valores del Comercio Justo</a:t>
            </a:r>
          </a:p>
        </p:txBody>
      </p:sp>
      <p:sp>
        <p:nvSpPr>
          <p:cNvPr id="55" name="Shape 55"/>
          <p:cNvSpPr/>
          <p:nvPr>
            <p:ph type="body" idx="1"/>
          </p:nvPr>
        </p:nvSpPr>
        <p:spPr>
          <a:xfrm>
            <a:off x="1104900" y="3022600"/>
            <a:ext cx="5397500" cy="5715000"/>
          </a:xfrm>
          <a:prstGeom prst="rect">
            <a:avLst/>
          </a:prstGeom>
        </p:spPr>
        <p:txBody>
          <a:bodyPr/>
          <a:lstStyle/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Compartición  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Cooperación 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Reciprocidad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Donación</a:t>
            </a:r>
          </a:p>
        </p:txBody>
      </p:sp>
      <p:pic>
        <p:nvPicPr>
          <p:cNvPr id="56" name="image1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9676" y="3646099"/>
            <a:ext cx="6316775" cy="446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xfrm>
            <a:off x="1104900" y="571500"/>
            <a:ext cx="10795000" cy="2362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5604A"/>
                </a:solidFill>
              </a:rPr>
              <a:t>¿Quién lo hace posible?</a:t>
            </a:r>
          </a:p>
        </p:txBody>
      </p:sp>
      <p:sp>
        <p:nvSpPr>
          <p:cNvPr id="59" name="Shape 59"/>
          <p:cNvSpPr/>
          <p:nvPr>
            <p:ph type="body" idx="1"/>
          </p:nvPr>
        </p:nvSpPr>
        <p:spPr>
          <a:xfrm>
            <a:off x="1104900" y="3022600"/>
            <a:ext cx="10795000" cy="5715000"/>
          </a:xfrm>
          <a:prstGeom prst="rect">
            <a:avLst/>
          </a:prstGeom>
        </p:spPr>
        <p:txBody>
          <a:bodyPr/>
          <a:lstStyle/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Productores 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Importadores 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Tiendas 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Clientes </a:t>
            </a:r>
            <a:endParaRPr sz="3600">
              <a:solidFill>
                <a:srgbClr val="625B48"/>
              </a:solidFill>
            </a:endParaRPr>
          </a:p>
          <a:p>
            <a:pPr lvl="0" marL="762000" indent="-762000"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625B48"/>
                </a:solidFill>
              </a:rPr>
              <a:t>Organizaciones internacionales y tercer sector </a:t>
            </a:r>
          </a:p>
        </p:txBody>
      </p:sp>
      <p:pic>
        <p:nvPicPr>
          <p:cNvPr id="60" name="image1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5443" y="2914650"/>
            <a:ext cx="5943603" cy="392430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2209933" y="8460430"/>
            <a:ext cx="9737447" cy="48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spcBef>
                <a:spcPts val="3200"/>
              </a:spcBef>
              <a:defRPr sz="2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625B48"/>
                </a:solidFill>
              </a:rPr>
              <a:t>Información extraída de la web de la Coordinadora de Comercio Justo</a:t>
            </a:r>
          </a:p>
        </p:txBody>
      </p:sp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9190" y="1088512"/>
            <a:ext cx="10946419" cy="7576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625B48"/>
      </a:dk1>
      <a:lt1>
        <a:srgbClr val="1A2D62"/>
      </a:lt1>
      <a:dk2>
        <a:srgbClr val="A7A7A7"/>
      </a:dk2>
      <a:lt2>
        <a:srgbClr val="535353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2C62"/>
        </a:solidFill>
        <a:ln w="25400" cap="flat">
          <a:solidFill>
            <a:srgbClr val="9EA3A1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9EA3A1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EA3A1"/>
      </a:accent1>
      <a:accent2>
        <a:srgbClr val="ACAD6A"/>
      </a:accent2>
      <a:accent3>
        <a:srgbClr val="E2BF60"/>
      </a:accent3>
      <a:accent4>
        <a:srgbClr val="DF995B"/>
      </a:accent4>
      <a:accent5>
        <a:srgbClr val="D27263"/>
      </a:accent5>
      <a:accent6>
        <a:srgbClr val="B59871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2C62"/>
        </a:solidFill>
        <a:ln w="25400" cap="flat">
          <a:solidFill>
            <a:srgbClr val="9EA3A1"/>
          </a:solidFill>
          <a:prstDash val="solid"/>
          <a:bevel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9EA3A1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625B48"/>
            </a:solidFill>
            <a:effectLst/>
            <a:uFillTx/>
            <a:latin typeface="Didot"/>
            <a:ea typeface="Didot"/>
            <a:cs typeface="Didot"/>
            <a:sym typeface="Dido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